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7" r:id="rId2"/>
    <p:sldId id="302" r:id="rId3"/>
    <p:sldId id="299" r:id="rId4"/>
    <p:sldId id="298" r:id="rId5"/>
    <p:sldId id="310" r:id="rId6"/>
    <p:sldId id="311" r:id="rId7"/>
    <p:sldId id="312" r:id="rId8"/>
    <p:sldId id="313" r:id="rId9"/>
    <p:sldId id="303" r:id="rId10"/>
    <p:sldId id="304" r:id="rId11"/>
    <p:sldId id="317" r:id="rId12"/>
    <p:sldId id="318" r:id="rId13"/>
    <p:sldId id="319" r:id="rId14"/>
    <p:sldId id="256" r:id="rId15"/>
    <p:sldId id="257" r:id="rId16"/>
    <p:sldId id="293" r:id="rId17"/>
    <p:sldId id="258" r:id="rId18"/>
    <p:sldId id="290" r:id="rId19"/>
    <p:sldId id="291" r:id="rId20"/>
    <p:sldId id="262" r:id="rId21"/>
    <p:sldId id="292" r:id="rId22"/>
    <p:sldId id="283" r:id="rId23"/>
    <p:sldId id="284" r:id="rId24"/>
    <p:sldId id="294" r:id="rId25"/>
    <p:sldId id="277" r:id="rId26"/>
    <p:sldId id="278" r:id="rId27"/>
    <p:sldId id="276" r:id="rId28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15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A982E-E464-4F8A-9E64-4090872E267F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4A14-227D-415D-917D-ADEB5EA64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4A14-227D-415D-917D-ADEB5EA6477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4A14-227D-415D-917D-ADEB5EA6477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4A14-227D-415D-917D-ADEB5EA6477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Маркеры суицидального поведения у подростков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003322"/>
            <a:ext cx="6334472" cy="1371600"/>
          </a:xfrm>
        </p:spPr>
        <p:txBody>
          <a:bodyPr/>
          <a:lstStyle/>
          <a:p>
            <a:r>
              <a:rPr lang="ru-RU" dirty="0" smtClean="0"/>
              <a:t>Подготовила педагог-психолог МКУ ДО «</a:t>
            </a:r>
            <a:r>
              <a:rPr lang="ru-RU" dirty="0" err="1" smtClean="0"/>
              <a:t>ЦППМиСП</a:t>
            </a:r>
            <a:r>
              <a:rPr lang="ru-RU" dirty="0" smtClean="0"/>
              <a:t>» </a:t>
            </a:r>
            <a:r>
              <a:rPr lang="ru-RU" dirty="0" err="1" smtClean="0"/>
              <a:t>Рыбочкина</a:t>
            </a:r>
            <a:r>
              <a:rPr lang="ru-RU" dirty="0" smtClean="0"/>
              <a:t> Анастасия Валерьевна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способствует созданию доверительных отношений с 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Безусловно принимать его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Активно слушать его переживания и потребности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Бывать вместе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Не вмешиваться в его занятия, с которыми он справляется (уважать границы!)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Помогать, когда просит.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Поддерживать успехи.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Делиться своими чувствами.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Конструктивно разрешать конфликты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ПРИЕМЫ, КОТОРЫЕ ПОМОГАЮТ НАЛАДИТЬ КОНТАКТ С 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БЕЗУСЛОВНОЕ ПРИНЯТИЕ РЕБЕНКА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Безусловно принимать ребенка  - значит любить ребенка не за то, что он красивый, умный, способный, отличник, помощник и так далее, а просто так, просто за то, что он есть!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ПРИЕМЫ, КОТОРЫЕ ПОМОГАЮТ НАЛАДИТЬ КОНТАКТ С 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«АКТИВНОЕ СЛУШАНИЕ» </a:t>
            </a:r>
            <a:r>
              <a:rPr lang="ru-RU" dirty="0" smtClean="0"/>
              <a:t>- это процесс, в ходе которого слушающий не просто воспринимает информацию от собеседника, но и активно показывает понимание этой информации.</a:t>
            </a:r>
          </a:p>
          <a:p>
            <a:r>
              <a:rPr lang="ru-RU" dirty="0" smtClean="0"/>
              <a:t>Ваше положение по отношению к ребенку и Ваша поза – первые и самые сильные сигналы о том, насколько Вы готовы его слушать и услышать.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ПРИЕМЫ, КОТОРЫЕ ПОМОГАЮТ НАЛАДИТЬ КОНТАКТ С 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Я-СООБЩЕНИЯ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Если ребенок вызывает у Вас своим поведением отрицательные переживания, сообщите ему об этом. </a:t>
            </a:r>
          </a:p>
          <a:p>
            <a:r>
              <a:rPr lang="ru-RU" dirty="0" smtClean="0"/>
              <a:t>Когда Вы говорите о своих чувствах ребенку, говорите от Первого лица, сообщите О СЕБЕ, О СВОЕМ переживании, а не о нем, не о его поведении.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Эффективное разрешение конфликтов в семье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003322"/>
            <a:ext cx="6334472" cy="1371600"/>
          </a:xfrm>
        </p:spPr>
        <p:txBody>
          <a:bodyPr/>
          <a:lstStyle/>
          <a:p>
            <a:r>
              <a:rPr lang="ru-RU" dirty="0" smtClean="0"/>
              <a:t>Подготовила педагог-психолог МКУ ДО «</a:t>
            </a:r>
            <a:r>
              <a:rPr lang="ru-RU" dirty="0" err="1" smtClean="0"/>
              <a:t>ЦППМиСП</a:t>
            </a:r>
            <a:r>
              <a:rPr lang="ru-RU" dirty="0" smtClean="0"/>
              <a:t>» </a:t>
            </a:r>
            <a:r>
              <a:rPr lang="ru-RU" dirty="0" err="1" smtClean="0"/>
              <a:t>Рыбочкина</a:t>
            </a:r>
            <a:r>
              <a:rPr lang="ru-RU" dirty="0" smtClean="0"/>
              <a:t> Анастасия Валерьевна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«Конфликты — это норма жизни.</a:t>
            </a:r>
            <a:br>
              <a:rPr lang="ru-RU" dirty="0" smtClean="0"/>
            </a:br>
            <a:r>
              <a:rPr lang="ru-RU" dirty="0" smtClean="0"/>
              <a:t>Если в вашей жизни нет конфликтов</a:t>
            </a:r>
            <a:br>
              <a:rPr lang="ru-RU" dirty="0" smtClean="0"/>
            </a:br>
            <a:r>
              <a:rPr lang="ru-RU" dirty="0" smtClean="0"/>
              <a:t>проверьте, есть ли у вас пульс».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Чарльз </a:t>
            </a:r>
            <a:r>
              <a:rPr lang="ru-RU" dirty="0" err="1" smtClean="0">
                <a:solidFill>
                  <a:srgbClr val="FF0000"/>
                </a:solidFill>
              </a:rPr>
              <a:t>Ликсон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3000" dirty="0" smtClean="0"/>
              <a:t>Конфликтная ситуация – это столкновение интересов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Стратегии поведения в конфликтной ситуации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Выигрывает Родитель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1\Desktop\Внештатный\родит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2088232" cy="3840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Стратегии поведения в конфликтной ситуации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Выигрывает Ребёнок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1\Desktop\Внештатный\ребе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32856"/>
            <a:ext cx="2448272" cy="374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Стратегии поведения в конфликтной ситуации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Выигрывают оба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1\Desktop\Внештатный\об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32856"/>
            <a:ext cx="2592288" cy="3638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Наиболее уязвимой возрастной группой в отношении суицидального риска являются подростки в возрасте от 15 до 19 лет.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1.Прояснение конфликтной ситуации (Активное слушание, </a:t>
            </a:r>
            <a:r>
              <a:rPr lang="ru-RU" dirty="0" err="1" smtClean="0"/>
              <a:t>Я-сообщения</a:t>
            </a:r>
            <a:r>
              <a:rPr lang="ru-RU" dirty="0" smtClean="0"/>
              <a:t>);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2.Сбор предложений;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3. Оценка предложений и выбор наиболее приемлемого;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4. Детализация решения;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5. Выполнение решения, проверка.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Конструктивный способ разрешения конфликтов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95536" y="1340768"/>
            <a:ext cx="2880320" cy="4644008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Ю.Б.Гиппенрейтер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«Чудеса активного слушания».</a:t>
            </a:r>
          </a:p>
          <a:p>
            <a:endParaRPr lang="ru-RU" dirty="0" smtClean="0"/>
          </a:p>
          <a:p>
            <a:r>
              <a:rPr lang="ru-RU" dirty="0" smtClean="0"/>
              <a:t>«Чувства и конфликты»</a:t>
            </a:r>
          </a:p>
        </p:txBody>
      </p:sp>
      <p:pic>
        <p:nvPicPr>
          <p:cNvPr id="1026" name="Picture 2" descr="C:\Users\1\Desktop\Внештатный\чувст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3" y="1916832"/>
            <a:ext cx="2695413" cy="3746624"/>
          </a:xfrm>
          <a:prstGeom prst="rect">
            <a:avLst/>
          </a:prstGeom>
          <a:noFill/>
        </p:spPr>
      </p:pic>
      <p:pic>
        <p:nvPicPr>
          <p:cNvPr id="1030" name="Picture 6" descr="C:\Users\1\Desktop\Внештатный\67103481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16832"/>
            <a:ext cx="2779266" cy="3736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9" name="Picture 5" descr="C:\Users\1\Downloads\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340768"/>
            <a:ext cx="3744416" cy="4800534"/>
          </a:xfrm>
        </p:spPr>
      </p:pic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95536" y="1412776"/>
            <a:ext cx="3657600" cy="4572000"/>
          </a:xfrm>
        </p:spPr>
        <p:txBody>
          <a:bodyPr/>
          <a:lstStyle/>
          <a:p>
            <a:r>
              <a:rPr lang="ru-RU" dirty="0" smtClean="0"/>
              <a:t>Ю.Б. </a:t>
            </a:r>
            <a:r>
              <a:rPr lang="ru-RU" dirty="0" err="1" smtClean="0"/>
              <a:t>Гиппенрейтер</a:t>
            </a:r>
            <a:r>
              <a:rPr lang="ru-RU" dirty="0" smtClean="0"/>
              <a:t> «Общаться с ребенком. Как?».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634082"/>
          </a:xfrm>
        </p:spPr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704856" cy="7200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Людмила </a:t>
            </a:r>
            <a:r>
              <a:rPr lang="ru-RU" dirty="0" err="1" smtClean="0"/>
              <a:t>Петрановская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«Тайная опора»; «Если с ребенком трудно»</a:t>
            </a:r>
            <a:endParaRPr lang="ru-RU" dirty="0"/>
          </a:p>
        </p:txBody>
      </p:sp>
      <p:pic>
        <p:nvPicPr>
          <p:cNvPr id="8" name="Содержимое 7" descr="874258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88840"/>
            <a:ext cx="3151632" cy="4572000"/>
          </a:xfrm>
        </p:spPr>
      </p:pic>
      <p:pic>
        <p:nvPicPr>
          <p:cNvPr id="6" name="Содержимое 5" descr="62817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916832"/>
            <a:ext cx="3197352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КУДА ОБРАТИТЬСЯ ЗА ПСИХОЛОГИЧЕСКОЙ ПОМОЩЬЮ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Горячая линия кризисной психологической помощи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8 (800) 600-31-14 </a:t>
            </a:r>
            <a:r>
              <a:rPr lang="ru-RU" dirty="0" smtClean="0"/>
              <a:t>(бесплатно, круглосуточно);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Круглосуточная экстренная психологическая помощь МЧС России</a:t>
            </a:r>
            <a:r>
              <a:rPr lang="ru-RU" dirty="0" smtClean="0"/>
              <a:t> 8 (495) 989-50-50 (бесплатно, круглосуточно);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Всероссийский Детский телефон доверия </a:t>
            </a:r>
            <a:r>
              <a:rPr lang="ru-RU" dirty="0" smtClean="0"/>
              <a:t>(бесплатно, круглосуточно)</a:t>
            </a:r>
          </a:p>
          <a:p>
            <a:pPr algn="just">
              <a:buNone/>
            </a:pPr>
            <a:r>
              <a:rPr lang="ru-RU" dirty="0" smtClean="0"/>
              <a:t>    тел</a:t>
            </a:r>
            <a:r>
              <a:rPr lang="ru-RU" dirty="0" smtClean="0">
                <a:solidFill>
                  <a:srgbClr val="FF0000"/>
                </a:solidFill>
              </a:rPr>
              <a:t>.: 8–800–2000–122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169224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КУДА ОБРАТИТЬСЯ ЗА ПСИХОЛОГИЧЕСКОЙ ПОМОЩЬЮ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385248" cy="5277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Линия помощи </a:t>
            </a:r>
            <a:r>
              <a:rPr lang="ru-RU" sz="2000" dirty="0" smtClean="0">
                <a:solidFill>
                  <a:srgbClr val="FF0000"/>
                </a:solidFill>
              </a:rPr>
              <a:t>«Дети </a:t>
            </a:r>
            <a:r>
              <a:rPr lang="ru-RU" sz="2000" dirty="0" err="1" smtClean="0">
                <a:solidFill>
                  <a:srgbClr val="FF0000"/>
                </a:solidFill>
              </a:rPr>
              <a:t>Онлайн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  <a:r>
              <a:rPr lang="ru-RU" sz="2000" dirty="0" smtClean="0"/>
              <a:t> — служба телефонного и </a:t>
            </a:r>
            <a:r>
              <a:rPr lang="ru-RU" sz="2000" dirty="0" err="1" smtClean="0"/>
              <a:t>онлайн-консультирования</a:t>
            </a:r>
            <a:r>
              <a:rPr lang="ru-RU" sz="2000" dirty="0" smtClean="0"/>
              <a:t> оказывает психологическую и  информационную поддержку детям и подросткам, столкнувшимся с различным и проблемами в Интернете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dirty="0" smtClean="0"/>
              <a:t>    тел.: </a:t>
            </a:r>
            <a:r>
              <a:rPr lang="ru-RU" sz="2000" dirty="0" smtClean="0">
                <a:solidFill>
                  <a:srgbClr val="FF0000"/>
                </a:solidFill>
              </a:rPr>
              <a:t>8–800–25–000–15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Портал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Растимдетей.рф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бесплатная консультационная помощь родителям по вопросам развития, воспитания и образования детей в возрасте от 0 до 18 лет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Психологический университет для родителей </a:t>
            </a:r>
            <a:r>
              <a:rPr lang="ru-RU" sz="2000" dirty="0" err="1" smtClean="0">
                <a:solidFill>
                  <a:srgbClr val="FF0000"/>
                </a:solidFill>
              </a:rPr>
              <a:t>бытьродителем.рф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8800-444-22-32 </a:t>
            </a:r>
            <a:r>
              <a:rPr lang="ru-RU" sz="2000" dirty="0" smtClean="0"/>
              <a:t>– горячая линия помощи родителям 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КУДА ОБРАТИТЬСЯ ЗА ПСИХОЛОГИЧЕСКОЙ ПОМОЩЬЮ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Центр психолого-педагогической, медицинской и социальной помощи Всеволожского района,        </a:t>
            </a:r>
          </a:p>
          <a:p>
            <a:r>
              <a:rPr lang="ru-RU" dirty="0" smtClean="0"/>
              <a:t>г. Всеволожск, ул. Центральная, д. 8.</a:t>
            </a:r>
          </a:p>
          <a:p>
            <a:pPr>
              <a:buNone/>
            </a:pPr>
            <a:r>
              <a:rPr lang="ru-RU" dirty="0" smtClean="0"/>
              <a:t>   тел. 8 (813-70) 61-738;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Кудрово</a:t>
            </a:r>
            <a:r>
              <a:rPr lang="ru-RU" dirty="0" smtClean="0"/>
              <a:t>, ул. Столичная, д. 9, </a:t>
            </a:r>
          </a:p>
          <a:p>
            <a:pPr>
              <a:buNone/>
            </a:pPr>
            <a:r>
              <a:rPr lang="ru-RU" dirty="0" smtClean="0"/>
              <a:t>  тел. 8 (813-70) 38-470;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Мурино</a:t>
            </a:r>
            <a:r>
              <a:rPr lang="ru-RU" dirty="0" smtClean="0"/>
              <a:t>, ул. Графская, д. 10, </a:t>
            </a:r>
          </a:p>
          <a:p>
            <a:pPr>
              <a:buNone/>
            </a:pPr>
            <a:r>
              <a:rPr lang="ru-RU" dirty="0" smtClean="0"/>
              <a:t>    тел. 8 (813-70) 38-117.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Подростковый возраст – период перестройки всего организма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данным ВОЗ охватывает период от 10 до 19 лет.</a:t>
            </a:r>
          </a:p>
          <a:p>
            <a:r>
              <a:rPr lang="ru-RU" dirty="0" smtClean="0"/>
              <a:t>Меняются фигура, кожа, голос, запах, появляются признаки полового созревания;</a:t>
            </a:r>
          </a:p>
          <a:p>
            <a:r>
              <a:rPr lang="ru-RU" dirty="0" smtClean="0"/>
              <a:t>Как следствие может быть утомляемость, сонливость, обострение хронических заболеваний;</a:t>
            </a:r>
          </a:p>
          <a:p>
            <a:r>
              <a:rPr lang="ru-RU" dirty="0" smtClean="0"/>
              <a:t>Гормональная перестройка влияет и на эмоциональную сферу:</a:t>
            </a:r>
          </a:p>
          <a:p>
            <a:r>
              <a:rPr lang="ru-RU" dirty="0" smtClean="0"/>
              <a:t>Перепады настроения;</a:t>
            </a:r>
          </a:p>
          <a:p>
            <a:r>
              <a:rPr lang="ru-RU" dirty="0" smtClean="0"/>
              <a:t>Сложности справиться со своими эмоциями и чувствами;</a:t>
            </a:r>
          </a:p>
          <a:p>
            <a:r>
              <a:rPr lang="ru-RU" dirty="0" smtClean="0"/>
              <a:t>Капризы, истерики;</a:t>
            </a:r>
          </a:p>
          <a:p>
            <a:r>
              <a:rPr lang="ru-RU" dirty="0" smtClean="0"/>
              <a:t>Сепарация от родителей (значимых взрослых)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Подростковый возраст: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Стремление к чему-то неизвестному, рискованному, героическому;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Активный поиск способов утверждения своего «Я»;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Стремление объединяться в группы;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Получать оценку от сверстников;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Поиск новых ощущений, сложных и интенсивных занятий.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Ситуации, требующие повышенного внимания со стороны взрослого: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 smtClean="0"/>
              <a:t>Любая ситуация, субъективно переживаемая ребенком как обидная, оскорбительная, несправедливая, глубоко ранящая;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Отвержение сверстниками, травля;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Несчастная любовь или разрыв романтических отношений;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Объективно тяжелая жизненная ситуация;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Случаи суицида (попытки) в ближайшем окружении;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Нестабильная семейная ситуация;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Резкое изменение социального окружения или уклада жизни;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Ссора или острый конфликт со значимым взрослым или сверстниками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Маркеры суицидального поведения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Любые резкие изменения в привычном поведении (стал более закрытым, вспыльчивым или подавленным);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Устойчивое в течение 2-х и более недель снижение настроения с преобладанием переживаний безнадежности, одиночества, безысходности;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Внезапное снижение успеваемости, отказы посещать школу;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Жалобы на плохое самочувствие.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Маркеры суицидального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Порезы, записи в социальных сетях на суицидальную тематику, высказывания на тему смерти.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Прямые или косвенные заявления о желании умереть, убить себя, нежелании продолжать жизнь;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Проблемы со сном, потеря аппетита;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Факты рискованного поведения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ВАЖНО ПОМНИТЬ!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Подобное поведение связано с </a:t>
            </a:r>
            <a:r>
              <a:rPr lang="ru-RU" b="1" u="sng" dirty="0" smtClean="0"/>
              <a:t>комплексом</a:t>
            </a:r>
            <a:r>
              <a:rPr lang="ru-RU" dirty="0" smtClean="0"/>
              <a:t> сочетающихся признаков. Наличие одного или нескольких индикаторов еще не свидетельствует о поведенческих трудностях, а может быть проявлением возрастного кризиса, следствием кризисной стрессовой ситуации в жизни ребенка или случайностью.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ДЕЛАТЬ РОДИТЕЛЯМ ПРИ ВЫЯВЛЕНИИ ТРЕВОЖНЫХ СИГНАЛОВ В ПОВЕДЕНИИ РЕБЕНКА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Необходимо обратиться к специалистам (психологу, врачу, классному руководителю и т.д., в зависимости от ситуации);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Стараться поддерживать с ребенком доверительные, гармоничные отношения.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3698</TotalTime>
  <Words>871</Words>
  <Application>Microsoft Office PowerPoint</Application>
  <PresentationFormat>Экран (4:3)</PresentationFormat>
  <Paragraphs>118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Calibri</vt:lpstr>
      <vt:lpstr>Century Schoolbook</vt:lpstr>
      <vt:lpstr>Wingdings</vt:lpstr>
      <vt:lpstr>Wingdings 2</vt:lpstr>
      <vt:lpstr>Эркер</vt:lpstr>
      <vt:lpstr>Маркеры суицидального поведения у подростков</vt:lpstr>
      <vt:lpstr>Презентация PowerPoint</vt:lpstr>
      <vt:lpstr>Подростковый возраст – период перестройки всего организма</vt:lpstr>
      <vt:lpstr>Подростковый возраст:</vt:lpstr>
      <vt:lpstr>Ситуации, требующие повышенного внимания со стороны взрослого:</vt:lpstr>
      <vt:lpstr>Маркеры суицидального поведения</vt:lpstr>
      <vt:lpstr>Маркеры суицидального поведения</vt:lpstr>
      <vt:lpstr>ВАЖНО ПОМНИТЬ!</vt:lpstr>
      <vt:lpstr>ЧТО ДЕЛАТЬ РОДИТЕЛЯМ ПРИ ВЫЯВЛЕНИИ ТРЕВОЖНЫХ СИГНАЛОВ В ПОВЕДЕНИИ РЕБЕНКА </vt:lpstr>
      <vt:lpstr>Что способствует созданию доверительных отношений с ребенком</vt:lpstr>
      <vt:lpstr>ПРИЕМЫ, КОТОРЫЕ ПОМОГАЮТ НАЛАДИТЬ КОНТАКТ С РЕБЕНКОМ</vt:lpstr>
      <vt:lpstr>ПРИЕМЫ, КОТОРЫЕ ПОМОГАЮТ НАЛАДИТЬ КОНТАКТ С РЕБЕНКОМ</vt:lpstr>
      <vt:lpstr>ПРИЕМЫ, КОТОРЫЕ ПОМОГАЮТ НАЛАДИТЬ КОНТАКТ С РЕБЕНКОМ</vt:lpstr>
      <vt:lpstr>Эффективное разрешение конфликтов в семье </vt:lpstr>
      <vt:lpstr>Презентация PowerPoint</vt:lpstr>
      <vt:lpstr>Презентация PowerPoint</vt:lpstr>
      <vt:lpstr>Стратегии поведения в конфликтной ситуации</vt:lpstr>
      <vt:lpstr>Стратегии поведения в конфликтной ситуации</vt:lpstr>
      <vt:lpstr>Стратегии поведения в конфликтной ситуации</vt:lpstr>
      <vt:lpstr>Конструктивный способ разрешения конфликтов</vt:lpstr>
      <vt:lpstr>Рекомендуемая литература </vt:lpstr>
      <vt:lpstr>Рекомендуемая литература </vt:lpstr>
      <vt:lpstr>Рекомендуемая литература</vt:lpstr>
      <vt:lpstr>КУДА ОБРАТИТЬСЯ ЗА ПСИХОЛОГИЧЕСКОЙ ПОМОЩЬЮ </vt:lpstr>
      <vt:lpstr>КУДА ОБРАТИТЬСЯ ЗА ПСИХОЛОГИЧЕСКОЙ ПОМОЩЬЮ </vt:lpstr>
      <vt:lpstr>КУДА ОБРАТИТЬСЯ ЗА ПСИХОЛОГИЧЕСКОЙ ПОМОЩЬЮ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Маркеры деструктивного поведения у подростков</dc:title>
  <dc:creator>1</dc:creator>
  <cp:lastModifiedBy>user</cp:lastModifiedBy>
  <cp:revision>244</cp:revision>
  <dcterms:created xsi:type="dcterms:W3CDTF">2023-03-15T07:26:01Z</dcterms:created>
  <dcterms:modified xsi:type="dcterms:W3CDTF">2023-12-01T10:49:18Z</dcterms:modified>
</cp:coreProperties>
</file>