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9067800" cy="6799263"/>
            <a:chOff x="0" y="0"/>
            <a:chExt cx="5712" cy="428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5711" cy="4283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9" descr="ugol4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0" y="0"/>
              <a:ext cx="130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ugol4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200"/>
              <a:ext cx="1680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7143800" cy="335758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Анализ урока: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«Решение текстовых задач: «Путешествие в Санкт-Петербург».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Бинарный  урок для 6 класса.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Математика и история России.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7772400" cy="21431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Учитель математики: Денегина О.И.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Учитель истории: Савватейкина М.В.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МОУ «Колтушская СОШ»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7787" y="58737"/>
            <a:ext cx="9066213" cy="679926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001156" cy="6626434"/>
        </p:xfrm>
        <a:graphic>
          <a:graphicData uri="http://schemas.openxmlformats.org/drawingml/2006/table">
            <a:tbl>
              <a:tblPr/>
              <a:tblGrid>
                <a:gridCol w="3000364"/>
                <a:gridCol w="6000792"/>
              </a:tblGrid>
              <a:tr h="1169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Самостоятельное творческое использование сформированных умений и навыков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Решение </a:t>
                      </a:r>
                      <a:r>
                        <a:rPr lang="ru-RU" sz="220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практических задач </a:t>
                      </a:r>
                      <a:r>
                        <a:rPr lang="ru-RU" sz="220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 паре , творческое </a:t>
                      </a:r>
                      <a:r>
                        <a:rPr lang="ru-RU" sz="220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задание на дом</a:t>
                      </a:r>
                      <a:r>
                        <a:rPr lang="ru-RU" sz="2200" baseline="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(придумать три текстовые задачи взяв за основу историю Санкт-Петербурга) </a:t>
                      </a:r>
                      <a:endParaRPr lang="ru-RU" sz="2200" dirty="0"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Динамическая пауза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Динамическая пауза «Питерский дождь»</a:t>
                      </a:r>
                      <a:endParaRPr lang="ru-RU" sz="2200" dirty="0"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Обобщение усвоенного и включение его в систему ранее усвоенных </a:t>
                      </a:r>
                      <a:r>
                        <a:rPr lang="ru-RU" sz="220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УУД</a:t>
                      </a:r>
                      <a:endParaRPr lang="ru-RU" sz="2200" dirty="0"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Использование нового содержания совместно с ранее изученным в условиях фронтального </a:t>
                      </a:r>
                      <a:r>
                        <a:rPr lang="ru-RU" sz="220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опроса и  беседы</a:t>
                      </a:r>
                      <a:endParaRPr lang="ru-RU" sz="2200" dirty="0"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Рефлексия деятельности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Подведение итогов совместной и индивидуальной деятельности учеников (новое содержание, изученное на уроке и оценка личного вклада в совместную учебную деятельность), достижение поставленной </a:t>
                      </a:r>
                      <a:r>
                        <a:rPr lang="ru-RU" sz="220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цели-</a:t>
                      </a:r>
                      <a:r>
                        <a:rPr lang="ru-RU" sz="2200" baseline="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в беседе и листе-опроснике</a:t>
                      </a:r>
                      <a:endParaRPr lang="ru-RU" sz="2200" dirty="0"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Контроль за процессом и результатом учебной деятельности школьников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Обучение способам контроля и самооценки деятельности. </a:t>
                      </a:r>
                      <a:r>
                        <a:rPr lang="ru-RU" sz="220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Учащиеся </a:t>
                      </a: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самостоятельно </a:t>
                      </a:r>
                      <a:r>
                        <a:rPr lang="ru-RU" sz="220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находят </a:t>
                      </a: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220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исправляют </a:t>
                      </a: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ошибки, </a:t>
                      </a:r>
                      <a:r>
                        <a:rPr lang="ru-RU" sz="220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определяют </a:t>
                      </a: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степень успешности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Проявляется в устных высказываниях </a:t>
                      </a:r>
                      <a:r>
                        <a:rPr lang="ru-RU" sz="220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детей</a:t>
                      </a:r>
                      <a:endParaRPr lang="ru-RU" sz="2200" dirty="0"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066213" cy="679926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1143000"/>
          </a:xfrm>
        </p:spPr>
        <p:txBody>
          <a:bodyPr/>
          <a:lstStyle/>
          <a:p>
            <a:r>
              <a:rPr lang="ru-RU" b="1" u="sng" dirty="0" smtClean="0">
                <a:latin typeface="Monotype Corsiva" pitchFamily="66" charset="0"/>
              </a:rPr>
              <a:t>Цели урока:</a:t>
            </a:r>
            <a:endParaRPr lang="ru-RU" b="1" u="sng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857364"/>
            <a:ext cx="7115196" cy="385765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Monotype Corsiva" pitchFamily="66" charset="0"/>
              </a:rPr>
              <a:t>Сформировать умение решать задачи основных типов;</a:t>
            </a:r>
          </a:p>
          <a:p>
            <a:pPr lvl="0"/>
            <a:r>
              <a:rPr lang="ru-RU" b="1" dirty="0" smtClean="0">
                <a:latin typeface="Monotype Corsiva" pitchFamily="66" charset="0"/>
              </a:rPr>
              <a:t>Познакомить учащихся с историей и основными памятниками Санкт-Петербурга;</a:t>
            </a:r>
          </a:p>
          <a:p>
            <a:r>
              <a:rPr lang="ru-RU" b="1" dirty="0" smtClean="0">
                <a:latin typeface="Monotype Corsiva" pitchFamily="66" charset="0"/>
              </a:rPr>
              <a:t>Расширить кругозор учащихся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Picture 10" descr="ugol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2667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ugol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0"/>
            <a:ext cx="2709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7787" y="0"/>
            <a:ext cx="9066213" cy="679926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85728"/>
            <a:ext cx="5000660" cy="1214446"/>
          </a:xfrm>
        </p:spPr>
        <p:txBody>
          <a:bodyPr/>
          <a:lstStyle/>
          <a:p>
            <a:r>
              <a:rPr lang="ru-RU" b="1" u="sng" dirty="0" smtClean="0">
                <a:latin typeface="Monotype Corsiva" pitchFamily="66" charset="0"/>
              </a:rPr>
              <a:t>Задачи урока:</a:t>
            </a:r>
            <a:endParaRPr lang="ru-RU" b="1" u="sng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300" b="1" dirty="0" smtClean="0">
                <a:latin typeface="Monotype Corsiva" pitchFamily="66" charset="0"/>
              </a:rPr>
              <a:t>Продолжить работу по формированию умения решать задачи основных типов;</a:t>
            </a:r>
          </a:p>
          <a:p>
            <a:pPr lvl="0"/>
            <a:r>
              <a:rPr lang="ru-RU" sz="3300" b="1" dirty="0" smtClean="0">
                <a:latin typeface="Monotype Corsiva" pitchFamily="66" charset="0"/>
              </a:rPr>
              <a:t>Создать условия  для формирования умения самостоятельной работы учащихся с дополнительной литературой в курсе «Истории России» </a:t>
            </a:r>
          </a:p>
          <a:p>
            <a:pPr lvl="0"/>
            <a:r>
              <a:rPr lang="ru-RU" sz="3300" b="1" dirty="0" smtClean="0">
                <a:latin typeface="Monotype Corsiva" pitchFamily="66" charset="0"/>
              </a:rPr>
              <a:t>Создать ситуацию осмысления в каком месте мы живем:  какие шедевры архитектуры, ставших памятниками мировой истории и культуры нас окружают; уделить внимание личности Петра </a:t>
            </a:r>
            <a:r>
              <a:rPr lang="en-US" sz="3300" b="1" dirty="0" smtClean="0">
                <a:latin typeface="Monotype Corsiva" pitchFamily="66" charset="0"/>
              </a:rPr>
              <a:t>I</a:t>
            </a:r>
            <a:r>
              <a:rPr lang="ru-RU" sz="3300" b="1" dirty="0" smtClean="0">
                <a:latin typeface="Monotype Corsiva" pitchFamily="66" charset="0"/>
              </a:rPr>
              <a:t> (опережающее обучение); воспитание чувства патриотизма.</a:t>
            </a:r>
          </a:p>
          <a:p>
            <a:endParaRPr lang="ru-RU" dirty="0"/>
          </a:p>
        </p:txBody>
      </p:sp>
      <p:pic>
        <p:nvPicPr>
          <p:cNvPr id="6" name="Picture 9" descr="ugol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0"/>
            <a:ext cx="2709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7787" y="0"/>
            <a:ext cx="9066213" cy="679926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1857364"/>
            <a:ext cx="7229500" cy="47863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latin typeface="Monotype Corsiva" pitchFamily="66" charset="0"/>
              </a:rPr>
              <a:t>    Дано: </a:t>
            </a:r>
            <a:r>
              <a:rPr lang="ru-RU" dirty="0" smtClean="0">
                <a:latin typeface="Monotype Corsiva" pitchFamily="66" charset="0"/>
              </a:rPr>
              <a:t>время обучения</a:t>
            </a:r>
            <a:r>
              <a:rPr lang="en-US" dirty="0" smtClean="0">
                <a:latin typeface="Monotype Corsiva" pitchFamily="66" charset="0"/>
              </a:rPr>
              <a:t>(IV </a:t>
            </a:r>
            <a:r>
              <a:rPr lang="ru-RU" dirty="0" smtClean="0">
                <a:latin typeface="Monotype Corsiva" pitchFamily="66" charset="0"/>
              </a:rPr>
              <a:t>четверть в шестом классе) и возраст обучаемых(12-13 лет), набор предметных знаний и педагогических технологий</a:t>
            </a:r>
          </a:p>
          <a:p>
            <a:pPr>
              <a:buNone/>
            </a:pPr>
            <a:r>
              <a:rPr lang="ru-RU" b="1" i="1" dirty="0" smtClean="0">
                <a:latin typeface="Monotype Corsiva" pitchFamily="66" charset="0"/>
              </a:rPr>
              <a:t>    Требуется: </a:t>
            </a:r>
            <a:r>
              <a:rPr lang="ru-RU" dirty="0" smtClean="0">
                <a:latin typeface="Monotype Corsiva" pitchFamily="66" charset="0"/>
              </a:rPr>
              <a:t>получить на данном уроке фиксированные </a:t>
            </a:r>
            <a:r>
              <a:rPr lang="ru-RU" i="1" dirty="0" smtClean="0">
                <a:latin typeface="Monotype Corsiva" pitchFamily="66" charset="0"/>
              </a:rPr>
              <a:t>предметные, метапредметные и личностные</a:t>
            </a:r>
            <a:r>
              <a:rPr lang="ru-RU" dirty="0" smtClean="0">
                <a:latin typeface="Monotype Corsiva" pitchFamily="66" charset="0"/>
              </a:rPr>
              <a:t> результаты образования у каждого ученика – от необходимого минимума до возможного максимума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5" name="Picture 9" descr="ugol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0"/>
            <a:ext cx="2709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ugol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2071670" cy="399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142852"/>
            <a:ext cx="4857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“</a:t>
            </a:r>
            <a:r>
              <a:rPr lang="ru-RU" sz="2800" b="1" dirty="0" smtClean="0">
                <a:latin typeface="Monotype Corsiva" pitchFamily="66" charset="0"/>
              </a:rPr>
              <a:t>Скажи мне – и я забуду.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Покажи мне – и я запомню.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Вовлеки меня – и я научусь”.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7787" y="0"/>
            <a:ext cx="9066213" cy="679926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Monotype Corsiva" pitchFamily="66" charset="0"/>
              </a:rPr>
              <a:t>Личностные УУД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686800" cy="5643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    освоение общекультурного наследия России; установление взаимосвязи между  исторической и математической науками; уважение к истории, культурным и историческим памятникам; позитивная моральная самооценка; формирование выраженной устойчивой учебно-познавательной мотивации и интереса к учению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7787" y="58737"/>
            <a:ext cx="9066213" cy="679926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u="sng" dirty="0" smtClean="0">
                <a:latin typeface="Monotype Corsiva" pitchFamily="66" charset="0"/>
              </a:rPr>
              <a:t>Регулятивные УУД</a:t>
            </a:r>
            <a:endParaRPr lang="ru-RU" b="1" u="sng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8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Умение определить цели урока, сформулировать проблему, с которой столкнулся на уроке и составить план действий для ее разрешения;</a:t>
            </a:r>
          </a:p>
          <a:p>
            <a:r>
              <a:rPr lang="ru-RU" b="1" dirty="0" smtClean="0">
                <a:latin typeface="Monotype Corsiva" pitchFamily="66" charset="0"/>
              </a:rPr>
              <a:t>Осуществлять познавательную рефлексию в отношении действий по решению учебных и познавательных задач</a:t>
            </a:r>
          </a:p>
          <a:p>
            <a:r>
              <a:rPr lang="ru-RU" b="1" dirty="0" smtClean="0">
                <a:latin typeface="Monotype Corsiva" pitchFamily="66" charset="0"/>
              </a:rPr>
              <a:t>Учиться основам саморегуляции эмоциональных состояний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7787" y="0"/>
            <a:ext cx="9066213" cy="679926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u="sng" dirty="0" smtClean="0">
                <a:latin typeface="Monotype Corsiva" pitchFamily="66" charset="0"/>
              </a:rPr>
              <a:t>Коммуникативные УУД</a:t>
            </a:r>
            <a:endParaRPr lang="ru-RU" b="1" u="sng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Стремиться к координации различных позиций в сотрудничестве</a:t>
            </a:r>
          </a:p>
          <a:p>
            <a:r>
              <a:rPr lang="ru-RU" b="1" dirty="0" smtClean="0">
                <a:latin typeface="Monotype Corsiva" pitchFamily="66" charset="0"/>
              </a:rPr>
              <a:t>Учиться задавать вопросы, необходимые для организации собственной деятельности и сотрудничества с партнером</a:t>
            </a:r>
          </a:p>
          <a:p>
            <a:r>
              <a:rPr lang="ru-RU" b="1" dirty="0" smtClean="0">
                <a:latin typeface="Monotype Corsiva" pitchFamily="66" charset="0"/>
              </a:rPr>
              <a:t>Адекватно использовать речевые средства для решения различных коммуникативных задач, владеть устной речью</a:t>
            </a:r>
          </a:p>
          <a:p>
            <a:r>
              <a:rPr lang="ru-RU" b="1" dirty="0" smtClean="0">
                <a:latin typeface="Monotype Corsiva" pitchFamily="66" charset="0"/>
              </a:rPr>
              <a:t>Устанавливать рабочие отношения в паре и способствовать продуктивной кооперации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7787" y="0"/>
            <a:ext cx="9066213" cy="679926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Monotype Corsiva" pitchFamily="66" charset="0"/>
              </a:rPr>
              <a:t>Познавательные УУД</a:t>
            </a:r>
            <a:endParaRPr lang="ru-RU" b="1" u="sng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Учиться основам исследовательской деятельности</a:t>
            </a:r>
          </a:p>
          <a:p>
            <a:r>
              <a:rPr lang="ru-RU" sz="3600" b="1" dirty="0" smtClean="0">
                <a:latin typeface="Monotype Corsiva" pitchFamily="66" charset="0"/>
              </a:rPr>
              <a:t>Давать определение понятиям</a:t>
            </a:r>
          </a:p>
          <a:p>
            <a:r>
              <a:rPr lang="ru-RU" sz="3600" b="1" dirty="0" smtClean="0">
                <a:latin typeface="Monotype Corsiva" pitchFamily="66" charset="0"/>
              </a:rPr>
              <a:t>Устанавливать причинно-следственные связи</a:t>
            </a:r>
          </a:p>
          <a:p>
            <a:r>
              <a:rPr lang="ru-RU" sz="3600" b="1" dirty="0" smtClean="0">
                <a:latin typeface="Monotype Corsiva" pitchFamily="66" charset="0"/>
              </a:rPr>
              <a:t>Объяснять процессы и связи, выявленные в ходе исследования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7787" y="0"/>
            <a:ext cx="9066213" cy="679926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6043"/>
          <a:ext cx="9144000" cy="6614160"/>
        </p:xfrm>
        <a:graphic>
          <a:graphicData uri="http://schemas.openxmlformats.org/drawingml/2006/table">
            <a:tbl>
              <a:tblPr/>
              <a:tblGrid>
                <a:gridCol w="2779743"/>
                <a:gridCol w="6364257"/>
              </a:tblGrid>
              <a:tr h="882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Основные этапы урока, воспроизводящего целостный учебный процесс</a:t>
                      </a:r>
                      <a:endParaRPr lang="ru-RU" sz="2000" dirty="0"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Наблюдаемые приемы обучения и учения </a:t>
                      </a:r>
                      <a:endParaRPr lang="ru-RU" sz="2000" dirty="0"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Организационный момент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Приветствие </a:t>
                      </a:r>
                      <a:r>
                        <a:rPr lang="ru-RU" sz="220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учителей, </a:t>
                      </a: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подготовка рабочих мест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Постановка цели урока в начале или в процессе урока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овлечение учащихся в постановку цели на уроке, обязательная организация понимания и принятия цели урока учащимися; мотивация её достижения</a:t>
                      </a:r>
                      <a:endParaRPr lang="ru-RU" sz="2200" dirty="0"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7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Актуализация знаний УУД в начале урока или в процессе его по мере необходимости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Приемы повторения системы опорных понятий или ранее усвоенных учебных действий, необходимых и достаточных для восприятия нового материала школьниками. 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Первичное восприятие и усвоение нового теоретического учебного материала 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материал подобран 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с учётом работы с мотивацией, интересом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учащихся (содержит проблемность, задачу-«ловушку», привлекаются аналогии, интересные факты, решения, позиции, дополнительные источники информации и т.п.),выстроенная структура, логика подачи учебного материала позволила учащимся </a:t>
                      </a:r>
                      <a:r>
                        <a:rPr lang="ru-RU" sz="2200" u="sng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на уроке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успешно осваивать запланированную единицу содержания образования на основе их мотивации</a:t>
                      </a:r>
                      <a:endParaRPr lang="ru-RU" sz="2200" dirty="0"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569</Words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Анализ урока:  «Решение текстовых задач: «Путешествие в Санкт-Петербург». Бинарный  урок для 6 класса. Математика и история России.   </vt:lpstr>
      <vt:lpstr>Цели урока:</vt:lpstr>
      <vt:lpstr>Задачи урока:</vt:lpstr>
      <vt:lpstr>Слайд 4</vt:lpstr>
      <vt:lpstr>Личностные УУД</vt:lpstr>
      <vt:lpstr>Регулятивные УУД</vt:lpstr>
      <vt:lpstr>Коммуникативные УУД</vt:lpstr>
      <vt:lpstr>Познавательные УУД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Анализ урока:  «Решение текстовых задач: «Путешествие в Санкт-Петербург». Бинарный  урок для 6 класса. Математика и история России.   </dc:title>
  <cp:lastModifiedBy>Admin</cp:lastModifiedBy>
  <cp:revision>12</cp:revision>
  <dcterms:modified xsi:type="dcterms:W3CDTF">2014-11-24T00:22:56Z</dcterms:modified>
</cp:coreProperties>
</file>