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C438F6E-89AC-462B-A640-D0BCC038CED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031C5FC-C78B-4B4D-A045-472593F6673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0"/>
            <a:ext cx="8229600" cy="2543943"/>
          </a:xfrm>
        </p:spPr>
        <p:txBody>
          <a:bodyPr>
            <a:normAutofit fontScale="90000"/>
          </a:bodyPr>
          <a:lstStyle/>
          <a:p>
            <a:r>
              <a:rPr lang="ru-RU" sz="6600" dirty="0" smtClean="0"/>
              <a:t>Анализ </a:t>
            </a:r>
            <a:r>
              <a:rPr lang="ru-RU" sz="6600" dirty="0" smtClean="0"/>
              <a:t>работы методической службы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ru-RU" sz="6600" dirty="0" smtClean="0"/>
              <a:t>за </a:t>
            </a:r>
            <a:r>
              <a:rPr lang="en-US" sz="6600" dirty="0" smtClean="0"/>
              <a:t>I</a:t>
            </a:r>
            <a:r>
              <a:rPr lang="ru-RU" sz="6600" dirty="0" smtClean="0"/>
              <a:t> </a:t>
            </a:r>
            <a:r>
              <a:rPr lang="ru-RU" sz="6600" dirty="0" smtClean="0"/>
              <a:t>полугодие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Заместитель директора по УВР </a:t>
            </a:r>
            <a:r>
              <a:rPr lang="ru-RU" dirty="0" err="1" smtClean="0"/>
              <a:t>Кондакова</a:t>
            </a:r>
            <a:r>
              <a:rPr lang="ru-RU" dirty="0" smtClean="0"/>
              <a:t> Е.А.</a:t>
            </a:r>
          </a:p>
          <a:p>
            <a:r>
              <a:rPr lang="ru-RU" dirty="0" smtClean="0"/>
              <a:t>МОУ «</a:t>
            </a:r>
            <a:r>
              <a:rPr lang="ru-RU" dirty="0" err="1" smtClean="0"/>
              <a:t>Колтушская</a:t>
            </a:r>
            <a:r>
              <a:rPr lang="ru-RU" dirty="0" smtClean="0"/>
              <a:t> СОШ имени </a:t>
            </a:r>
            <a:r>
              <a:rPr lang="ru-RU" dirty="0" err="1" smtClean="0"/>
              <a:t>ак</a:t>
            </a:r>
            <a:r>
              <a:rPr lang="ru-RU" dirty="0" smtClean="0"/>
              <a:t>. И.П. Павлова»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930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640643"/>
              </p:ext>
            </p:extLst>
          </p:nvPr>
        </p:nvGraphicFramePr>
        <p:xfrm>
          <a:off x="395535" y="1484783"/>
          <a:ext cx="8424937" cy="4896545"/>
        </p:xfrm>
        <a:graphic>
          <a:graphicData uri="http://schemas.openxmlformats.org/drawingml/2006/table">
            <a:tbl>
              <a:tblPr firstRow="1" firstCol="1" bandRow="1"/>
              <a:tblGrid>
                <a:gridCol w="785750"/>
                <a:gridCol w="2725602"/>
                <a:gridCol w="2503438"/>
                <a:gridCol w="2410147"/>
              </a:tblGrid>
              <a:tr h="904028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Мещеряков Дмитрий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Математика 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Лужина И.М.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9737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Андриенко Георгий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Математика 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Лужина И.М.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19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Касинов Дмитрий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История 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Купри А.Э.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19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Дорничев Никита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История 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Купри А.Э.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19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Корсаков Андрей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История 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Кондакова Е.С.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19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Куценко Кристина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Технология призер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Поташова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Л.Н.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544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Региональный этап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u="sng" dirty="0" smtClean="0"/>
              <a:t>Физическая культура </a:t>
            </a:r>
            <a:r>
              <a:rPr lang="ru-RU" dirty="0" smtClean="0"/>
              <a:t>15 и 16.02.2019 г.:</a:t>
            </a:r>
          </a:p>
          <a:p>
            <a:pPr marL="0" indent="0">
              <a:buNone/>
            </a:pPr>
            <a:r>
              <a:rPr lang="ru-RU" dirty="0" smtClean="0"/>
              <a:t>Полозова Вероника (</a:t>
            </a:r>
            <a:r>
              <a:rPr lang="ru-RU" dirty="0" err="1" smtClean="0"/>
              <a:t>Каллас</a:t>
            </a:r>
            <a:r>
              <a:rPr lang="ru-RU" dirty="0" smtClean="0"/>
              <a:t> Л.В.)</a:t>
            </a:r>
          </a:p>
          <a:p>
            <a:pPr marL="0" indent="0">
              <a:buNone/>
            </a:pPr>
            <a:r>
              <a:rPr lang="ru-RU" dirty="0" smtClean="0"/>
              <a:t>Сироткин Даниил (</a:t>
            </a:r>
            <a:r>
              <a:rPr lang="ru-RU" dirty="0" err="1" smtClean="0"/>
              <a:t>Филянкин</a:t>
            </a:r>
            <a:r>
              <a:rPr lang="ru-RU" dirty="0" smtClean="0"/>
              <a:t> В.М.)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u="sng" dirty="0" smtClean="0"/>
              <a:t>Искусство (МХК) </a:t>
            </a:r>
            <a:r>
              <a:rPr lang="ru-RU" dirty="0" smtClean="0"/>
              <a:t>14.02.2019 г.:</a:t>
            </a:r>
          </a:p>
          <a:p>
            <a:pPr marL="0" indent="0">
              <a:buNone/>
            </a:pPr>
            <a:r>
              <a:rPr lang="ru-RU" dirty="0" smtClean="0"/>
              <a:t>Самойлов Олег (Голубева Т.Е.)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u="sng" dirty="0" smtClean="0"/>
              <a:t>Право</a:t>
            </a:r>
            <a:r>
              <a:rPr lang="ru-RU" dirty="0" smtClean="0"/>
              <a:t> 25.02.2019 г.</a:t>
            </a:r>
          </a:p>
          <a:p>
            <a:pPr marL="0" indent="0">
              <a:buNone/>
            </a:pPr>
            <a:r>
              <a:rPr lang="ru-RU" dirty="0" smtClean="0"/>
              <a:t>Борисова Александра (</a:t>
            </a:r>
            <a:r>
              <a:rPr lang="ru-RU" dirty="0" err="1" smtClean="0"/>
              <a:t>Купри</a:t>
            </a:r>
            <a:r>
              <a:rPr lang="ru-RU" dirty="0" smtClean="0"/>
              <a:t> А.Э.)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u="sng" dirty="0" smtClean="0"/>
              <a:t>Биология </a:t>
            </a:r>
            <a:r>
              <a:rPr lang="ru-RU" dirty="0" smtClean="0"/>
              <a:t>22.01.2019 г.</a:t>
            </a:r>
          </a:p>
          <a:p>
            <a:pPr marL="0" indent="0">
              <a:buNone/>
            </a:pPr>
            <a:r>
              <a:rPr lang="ru-RU" dirty="0" smtClean="0"/>
              <a:t>Филатова Полина, </a:t>
            </a:r>
            <a:r>
              <a:rPr lang="ru-RU" dirty="0" err="1" smtClean="0"/>
              <a:t>Дорничев</a:t>
            </a:r>
            <a:r>
              <a:rPr lang="ru-RU" dirty="0" smtClean="0"/>
              <a:t> Никита (Фомина С.М.)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0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IV</a:t>
            </a:r>
            <a:r>
              <a:rPr lang="ru-RU" sz="3200" dirty="0" smtClean="0"/>
              <a:t> ШКОЛЬНАЯ НАУЧНО-ПРАКТИЧЕСКАЯ КОНФЕРЕНЦИЯ ШКОЛЬНИКОВ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Состоялась </a:t>
            </a:r>
            <a:r>
              <a:rPr lang="ru-RU" u="sng" dirty="0" smtClean="0"/>
              <a:t>12 декабря 2018 г.</a:t>
            </a:r>
          </a:p>
          <a:p>
            <a:r>
              <a:rPr lang="ru-RU" dirty="0"/>
              <a:t> </a:t>
            </a:r>
            <a:r>
              <a:rPr lang="ru-RU" dirty="0" smtClean="0"/>
              <a:t>Свои проекты представили следующие учащиеся:</a:t>
            </a:r>
          </a:p>
          <a:p>
            <a:pPr marL="0" indent="0">
              <a:buNone/>
            </a:pPr>
            <a:r>
              <a:rPr lang="ru-RU" sz="2200" dirty="0"/>
              <a:t>1) проект по искусству «Индия», Богданов Виталий 6 Г класс</a:t>
            </a:r>
          </a:p>
          <a:p>
            <a:pPr marL="0" indent="0">
              <a:buNone/>
            </a:pPr>
            <a:r>
              <a:rPr lang="ru-RU" sz="2200" dirty="0"/>
              <a:t>2) проекты по истории</a:t>
            </a:r>
          </a:p>
          <a:p>
            <a:pPr marL="0" indent="0">
              <a:buNone/>
            </a:pPr>
            <a:r>
              <a:rPr lang="ru-RU" sz="2200" dirty="0"/>
              <a:t>              «Моя партия-мое будущее»</a:t>
            </a:r>
          </a:p>
          <a:p>
            <a:pPr>
              <a:buFontTx/>
              <a:buChar char="-"/>
            </a:pPr>
            <a:r>
              <a:rPr lang="ru-RU" sz="2200" dirty="0"/>
              <a:t>Корсаков Андрей, </a:t>
            </a:r>
            <a:r>
              <a:rPr lang="ru-RU" sz="2200" dirty="0" err="1"/>
              <a:t>Сылко</a:t>
            </a:r>
            <a:r>
              <a:rPr lang="ru-RU" sz="2200" dirty="0"/>
              <a:t> Полина, Арестов Арсений 9 В класс</a:t>
            </a:r>
          </a:p>
          <a:p>
            <a:pPr>
              <a:buFontTx/>
              <a:buChar char="-"/>
            </a:pPr>
            <a:r>
              <a:rPr lang="ru-RU" sz="2200" dirty="0" err="1"/>
              <a:t>Тарабрина</a:t>
            </a:r>
            <a:r>
              <a:rPr lang="ru-RU" sz="2200" dirty="0"/>
              <a:t> Валерия 9 Г класс</a:t>
            </a:r>
          </a:p>
          <a:p>
            <a:pPr>
              <a:buFontTx/>
              <a:buChar char="-"/>
            </a:pPr>
            <a:r>
              <a:rPr lang="ru-RU" sz="2200" dirty="0"/>
              <a:t>Лавина Карина, </a:t>
            </a:r>
            <a:r>
              <a:rPr lang="ru-RU" sz="2200" dirty="0" err="1"/>
              <a:t>Перевязко</a:t>
            </a:r>
            <a:r>
              <a:rPr lang="ru-RU" sz="2200" dirty="0"/>
              <a:t> Олеся 9 А класс</a:t>
            </a:r>
          </a:p>
          <a:p>
            <a:pPr marL="0" indent="0">
              <a:buNone/>
            </a:pPr>
            <a:r>
              <a:rPr lang="ru-RU" sz="2200" dirty="0"/>
              <a:t>3) проект по математике «Функция знака аргумента»</a:t>
            </a:r>
          </a:p>
          <a:p>
            <a:pPr>
              <a:buFontTx/>
              <a:buChar char="-"/>
            </a:pPr>
            <a:r>
              <a:rPr lang="ru-RU" sz="2200" dirty="0" err="1"/>
              <a:t>Руцкий</a:t>
            </a:r>
            <a:r>
              <a:rPr lang="ru-RU" sz="2200" dirty="0"/>
              <a:t> Илья, Самойлов Олег. 11 А класс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84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68952" cy="56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570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188640"/>
            <a:ext cx="8046154" cy="598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47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332656"/>
            <a:ext cx="8046154" cy="583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697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dirty="0" smtClean="0"/>
              <a:t>На конференции состоялось награждение победителей школьного этапа олимпиады школьников.</a:t>
            </a:r>
            <a:endParaRPr lang="ru-RU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1646238"/>
            <a:ext cx="804615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74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Методические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В соответствии с поставленными целями </a:t>
            </a:r>
            <a:r>
              <a:rPr lang="ru-RU" dirty="0" smtClean="0">
                <a:latin typeface="Times New Roman"/>
                <a:ea typeface="Calibri"/>
              </a:rPr>
              <a:t>и задачами </a:t>
            </a:r>
            <a:r>
              <a:rPr lang="ru-RU" dirty="0">
                <a:latin typeface="Times New Roman"/>
                <a:ea typeface="Calibri"/>
              </a:rPr>
              <a:t>методическая работа осуществлялась по следующим направлениям деятельности: 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u="sng" dirty="0" smtClean="0">
                <a:latin typeface="Times New Roman"/>
                <a:ea typeface="Calibri"/>
              </a:rPr>
              <a:t>работа </a:t>
            </a:r>
            <a:r>
              <a:rPr lang="ru-RU" u="sng" dirty="0">
                <a:latin typeface="Times New Roman"/>
                <a:ea typeface="Calibri"/>
              </a:rPr>
              <a:t>школьных методических </a:t>
            </a:r>
            <a:r>
              <a:rPr lang="ru-RU" u="sng" dirty="0" smtClean="0">
                <a:latin typeface="Times New Roman"/>
                <a:ea typeface="Calibri"/>
              </a:rPr>
              <a:t>объединений</a:t>
            </a:r>
            <a:endParaRPr lang="ru-RU" u="sng" dirty="0">
              <a:latin typeface="Times New Roman"/>
              <a:ea typeface="Calibri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u="sng" dirty="0" smtClean="0">
                <a:latin typeface="Times New Roman"/>
                <a:ea typeface="Calibri"/>
              </a:rPr>
              <a:t>повышение </a:t>
            </a:r>
            <a:r>
              <a:rPr lang="ru-RU" u="sng" dirty="0">
                <a:latin typeface="Times New Roman"/>
                <a:ea typeface="Calibri"/>
              </a:rPr>
              <a:t>квалификации, педагогического мастерства, аттестация педагогических </a:t>
            </a:r>
            <a:r>
              <a:rPr lang="ru-RU" u="sng" dirty="0" smtClean="0">
                <a:latin typeface="Times New Roman"/>
                <a:ea typeface="Calibri"/>
              </a:rPr>
              <a:t>кадров </a:t>
            </a: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ru-RU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188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Руководителям </a:t>
            </a:r>
            <a:r>
              <a:rPr lang="ru-RU" dirty="0"/>
              <a:t>МО</a:t>
            </a:r>
            <a:br>
              <a:rPr lang="ru-RU" dirty="0"/>
            </a:br>
            <a:r>
              <a:rPr lang="ru-RU" dirty="0"/>
              <a:t>у</a:t>
            </a:r>
            <a:r>
              <a:rPr lang="ru-RU" dirty="0" smtClean="0"/>
              <a:t>делять особое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>
                <a:tab pos="469900" algn="l"/>
              </a:tabLst>
            </a:pPr>
            <a:r>
              <a:rPr lang="ru-RU" sz="6400" dirty="0">
                <a:latin typeface="Times New Roman"/>
                <a:ea typeface="Microsoft Sans Serif"/>
                <a:cs typeface="Times New Roman"/>
              </a:rPr>
              <a:t>повышать педагогическое мастерство и научную грамотность учителей;</a:t>
            </a:r>
          </a:p>
          <a:p>
            <a:pPr marL="342900" lvl="0" indent="-34290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>
                <a:tab pos="469900" algn="l"/>
              </a:tabLst>
            </a:pPr>
            <a:r>
              <a:rPr lang="ru-RU" sz="6400" dirty="0">
                <a:latin typeface="Times New Roman"/>
                <a:ea typeface="Microsoft Sans Serif"/>
                <a:cs typeface="Times New Roman"/>
              </a:rPr>
              <a:t>вести четкий учет пробелов в знаниях </a:t>
            </a:r>
            <a:r>
              <a:rPr lang="ru-RU" sz="6400" dirty="0" smtClean="0">
                <a:latin typeface="Times New Roman"/>
                <a:ea typeface="Microsoft Sans Serif"/>
                <a:cs typeface="Times New Roman"/>
              </a:rPr>
              <a:t>учащихся разработать </a:t>
            </a:r>
            <a:r>
              <a:rPr lang="ru-RU" sz="6400" dirty="0">
                <a:latin typeface="Times New Roman"/>
                <a:ea typeface="Microsoft Sans Serif"/>
                <a:cs typeface="Times New Roman"/>
              </a:rPr>
              <a:t>систему работы с учащимися, имеющими трудности в обучении (профилактика);</a:t>
            </a:r>
          </a:p>
          <a:p>
            <a:pPr marL="342900" lvl="0" indent="-34290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>
                <a:tab pos="466725" algn="l"/>
              </a:tabLst>
            </a:pPr>
            <a:r>
              <a:rPr lang="ru-RU" sz="6400" dirty="0">
                <a:latin typeface="Times New Roman"/>
                <a:ea typeface="Microsoft Sans Serif"/>
                <a:cs typeface="Times New Roman"/>
              </a:rPr>
              <a:t>использовать разные формы и методы при достижении ЗУН;</a:t>
            </a:r>
          </a:p>
          <a:p>
            <a:pPr marL="342900" lvl="0" indent="-34290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>
                <a:tab pos="466725" algn="l"/>
              </a:tabLst>
            </a:pPr>
            <a:r>
              <a:rPr lang="ru-RU" sz="6400" dirty="0">
                <a:latin typeface="Times New Roman"/>
                <a:ea typeface="Microsoft Sans Serif"/>
                <a:cs typeface="Times New Roman"/>
              </a:rPr>
              <a:t>продолжить развитие процесса обучения на основе внедрения </a:t>
            </a:r>
            <a:r>
              <a:rPr lang="ru-RU" sz="6400" dirty="0" err="1" smtClean="0">
                <a:latin typeface="Times New Roman"/>
                <a:ea typeface="Microsoft Sans Serif"/>
                <a:cs typeface="Times New Roman"/>
              </a:rPr>
              <a:t>разноуровневого</a:t>
            </a:r>
            <a:r>
              <a:rPr lang="ru-RU" sz="6400" dirty="0" smtClean="0">
                <a:latin typeface="Times New Roman"/>
                <a:ea typeface="Microsoft Sans Serif"/>
                <a:cs typeface="Times New Roman"/>
              </a:rPr>
              <a:t> </a:t>
            </a:r>
            <a:r>
              <a:rPr lang="ru-RU" sz="6400" dirty="0">
                <a:latin typeface="Times New Roman"/>
                <a:ea typeface="Microsoft Sans Serif"/>
                <a:cs typeface="Times New Roman"/>
              </a:rPr>
              <a:t>подхода и к обучению и оценки знаний учащихся, оптимально сочетать различные системы обучения;</a:t>
            </a:r>
          </a:p>
          <a:p>
            <a:pPr marL="342900" lvl="0" indent="-34290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>
                <a:tab pos="466725" algn="l"/>
              </a:tabLst>
            </a:pPr>
            <a:r>
              <a:rPr lang="ru-RU" sz="6400" dirty="0" smtClean="0">
                <a:latin typeface="Times New Roman"/>
                <a:ea typeface="Microsoft Sans Serif"/>
                <a:cs typeface="Times New Roman"/>
              </a:rPr>
              <a:t>осуществлять </a:t>
            </a:r>
            <a:r>
              <a:rPr lang="ru-RU" sz="6400" dirty="0">
                <a:latin typeface="Times New Roman"/>
                <a:ea typeface="Microsoft Sans Serif"/>
                <a:cs typeface="Times New Roman"/>
              </a:rPr>
              <a:t>контроль за выполнением государственных программ по записям в электронном журнале, календарных планах</a:t>
            </a:r>
            <a:r>
              <a:rPr lang="ru-RU" sz="6400" dirty="0" smtClean="0">
                <a:latin typeface="Times New Roman"/>
                <a:ea typeface="Microsoft Sans Serif"/>
                <a:cs typeface="Times New Roman"/>
              </a:rPr>
              <a:t>;</a:t>
            </a:r>
          </a:p>
          <a:p>
            <a:pPr marL="342900" lvl="0" indent="-34290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>
                <a:tab pos="466725" algn="l"/>
              </a:tabLst>
            </a:pPr>
            <a:r>
              <a:rPr lang="ru-RU" sz="6400" dirty="0" smtClean="0">
                <a:latin typeface="Times New Roman"/>
                <a:ea typeface="Microsoft Sans Serif"/>
                <a:cs typeface="Times New Roman"/>
              </a:rPr>
              <a:t>На заседаниях МО разработать и принять  программы по повышению качества образования учащихся. </a:t>
            </a:r>
            <a:endParaRPr lang="ru-RU" sz="6400" dirty="0">
              <a:latin typeface="Times New Roman"/>
              <a:ea typeface="Microsoft Sans Serif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>
                <a:tab pos="466725" algn="l"/>
              </a:tabLst>
            </a:pPr>
            <a:r>
              <a:rPr lang="ru-RU" sz="6400" dirty="0">
                <a:latin typeface="Times New Roman"/>
                <a:ea typeface="Microsoft Sans Serif"/>
                <a:cs typeface="Times New Roman"/>
              </a:rPr>
              <a:t>считать обязательным участие в инновационной деятельности </a:t>
            </a:r>
            <a:r>
              <a:rPr lang="ru-RU" sz="6400" dirty="0" smtClean="0">
                <a:latin typeface="Times New Roman"/>
                <a:ea typeface="Microsoft Sans Serif"/>
                <a:cs typeface="Times New Roman"/>
              </a:rPr>
              <a:t>учителей,  </a:t>
            </a:r>
            <a:r>
              <a:rPr lang="ru-RU" sz="6400" dirty="0">
                <a:latin typeface="Times New Roman"/>
                <a:ea typeface="Microsoft Sans Serif"/>
                <a:cs typeface="Times New Roman"/>
              </a:rPr>
              <a:t>как показатель повышения мастерства педагога и качества образовательного процесса.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74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Электронный журнал типичные ошибки при его ведении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Залипание Н-</a:t>
            </a:r>
            <a:r>
              <a:rPr lang="ru-RU" dirty="0" err="1" smtClean="0"/>
              <a:t>ок</a:t>
            </a:r>
            <a:r>
              <a:rPr lang="ru-RU" dirty="0" smtClean="0"/>
              <a:t> с оценками. (Классным руководителям и учителям предметникам ежедневно вносить пропуски учащихся)</a:t>
            </a:r>
          </a:p>
          <a:p>
            <a:r>
              <a:rPr lang="ru-RU" dirty="0" smtClean="0"/>
              <a:t>Классным руководителям ежедневно указывать причины пропусков учащихся.</a:t>
            </a:r>
          </a:p>
          <a:p>
            <a:r>
              <a:rPr lang="ru-RU" dirty="0" smtClean="0"/>
              <a:t>Закрытие двоек</a:t>
            </a:r>
          </a:p>
          <a:p>
            <a:r>
              <a:rPr lang="ru-RU" dirty="0"/>
              <a:t>Лист здоровья.</a:t>
            </a:r>
          </a:p>
          <a:p>
            <a:r>
              <a:rPr lang="ru-RU" dirty="0" smtClean="0"/>
              <a:t>«Без задания»</a:t>
            </a:r>
          </a:p>
        </p:txBody>
      </p:sp>
    </p:spTree>
    <p:extLst>
      <p:ext uri="{BB962C8B-B14F-4D97-AF65-F5344CB8AC3E}">
        <p14:creationId xmlns:p14="http://schemas.microsoft.com/office/powerpoint/2010/main" val="353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5400" dirty="0" smtClean="0"/>
              <a:t>Основные направления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4000" dirty="0" smtClean="0"/>
              <a:t>Повышение квалификации.</a:t>
            </a:r>
          </a:p>
          <a:p>
            <a:r>
              <a:rPr lang="ru-RU" sz="4000" dirty="0" smtClean="0"/>
              <a:t>Олимпиада – школьный этап- муниципальный этап- региональный этап.</a:t>
            </a:r>
          </a:p>
          <a:p>
            <a:r>
              <a:rPr lang="ru-RU" sz="4000" dirty="0" smtClean="0"/>
              <a:t>Работа </a:t>
            </a:r>
            <a:r>
              <a:rPr lang="ru-RU" sz="3600" dirty="0" smtClean="0"/>
              <a:t>«ШКОЛЬНОЙ АКАДЕМИИ».</a:t>
            </a:r>
          </a:p>
          <a:p>
            <a:r>
              <a:rPr lang="ru-RU" sz="4000" dirty="0"/>
              <a:t> </a:t>
            </a:r>
            <a:r>
              <a:rPr lang="ru-RU" sz="4000" dirty="0" smtClean="0"/>
              <a:t>Работа МО.</a:t>
            </a:r>
          </a:p>
          <a:p>
            <a:r>
              <a:rPr lang="ru-RU" sz="4000" dirty="0"/>
              <a:t> </a:t>
            </a:r>
            <a:r>
              <a:rPr lang="ru-RU" sz="4000" dirty="0" smtClean="0"/>
              <a:t>Электронный журнал.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865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Администратор1\Desktop\Доки\Новые ДОКИ\ЗАПОЛНЕНИЕ ЖУРНАЛОВ\Screenshot_2019-01-11 Журнал 1Г класса – Электронный журнал — МОУ Колтушская СОШ имени ак И П Павлова — Ленинградская облас[...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14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1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</a:rPr>
              <a:t>Электронный журнал типичные ошибки при его ведении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соответствие К/Р.</a:t>
            </a:r>
          </a:p>
          <a:p>
            <a:r>
              <a:rPr lang="ru-RU" dirty="0" smtClean="0"/>
              <a:t>Две двойки подряд.</a:t>
            </a:r>
          </a:p>
          <a:p>
            <a:r>
              <a:rPr lang="ru-RU" dirty="0" smtClean="0"/>
              <a:t>Не закрыты двойки 2,3 урока подряд.</a:t>
            </a:r>
          </a:p>
          <a:p>
            <a:r>
              <a:rPr lang="ru-RU" dirty="0" smtClean="0"/>
              <a:t>Наличие оценок через дробь.</a:t>
            </a:r>
          </a:p>
          <a:p>
            <a:r>
              <a:rPr lang="ru-RU" dirty="0" smtClean="0"/>
              <a:t>Запись тем и «без задания» в 1 классах.</a:t>
            </a:r>
          </a:p>
          <a:p>
            <a:r>
              <a:rPr lang="ru-RU" dirty="0" smtClean="0"/>
              <a:t>Взаимодействие классных руководителей со специалистом по </a:t>
            </a:r>
            <a:r>
              <a:rPr lang="ru-RU" dirty="0" err="1" smtClean="0"/>
              <a:t>ЭЛЖУРу</a:t>
            </a:r>
            <a:r>
              <a:rPr lang="ru-RU" dirty="0" smtClean="0"/>
              <a:t>, а не родителей.</a:t>
            </a:r>
          </a:p>
          <a:p>
            <a:r>
              <a:rPr lang="ru-RU" dirty="0" smtClean="0"/>
              <a:t>Журнал проверяется </a:t>
            </a:r>
            <a:r>
              <a:rPr lang="ru-RU" dirty="0" err="1" smtClean="0"/>
              <a:t>еженеденьно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90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92076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000" dirty="0" smtClean="0"/>
              <a:t>Повышение квалификации в 2018/2019 учебном году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4400" dirty="0" smtClean="0"/>
              <a:t>100% педагогов имеют соответствие с занимаемой должностью</a:t>
            </a:r>
          </a:p>
          <a:p>
            <a:r>
              <a:rPr lang="ru-RU" sz="4400" dirty="0" smtClean="0"/>
              <a:t>Прошли курсы повышения квалификации </a:t>
            </a:r>
            <a:r>
              <a:rPr lang="ru-RU" sz="4400" u="sng" dirty="0" smtClean="0"/>
              <a:t>11 </a:t>
            </a:r>
            <a:r>
              <a:rPr lang="ru-RU" sz="4400" dirty="0" smtClean="0"/>
              <a:t>педагогов, </a:t>
            </a:r>
            <a:r>
              <a:rPr lang="ru-RU" sz="4400" u="sng" dirty="0" smtClean="0"/>
              <a:t>6</a:t>
            </a:r>
            <a:r>
              <a:rPr lang="ru-RU" sz="4400" dirty="0" smtClean="0"/>
              <a:t> педагогов проходят обучение, </a:t>
            </a:r>
            <a:r>
              <a:rPr lang="ru-RU" sz="4400" u="sng" dirty="0" smtClean="0"/>
              <a:t>15</a:t>
            </a:r>
            <a:r>
              <a:rPr lang="ru-RU" sz="4400" dirty="0" smtClean="0"/>
              <a:t> педагогов будут проходить КПК на базе нашей школы. </a:t>
            </a:r>
          </a:p>
          <a:p>
            <a:r>
              <a:rPr lang="ru-RU" sz="4400" u="sng" dirty="0" smtClean="0"/>
              <a:t>18</a:t>
            </a:r>
            <a:r>
              <a:rPr lang="ru-RU" sz="4400" dirty="0" smtClean="0"/>
              <a:t> педагогов имеют </a:t>
            </a:r>
            <a:r>
              <a:rPr lang="ru-RU" sz="4400" dirty="0"/>
              <a:t>высшую </a:t>
            </a:r>
            <a:r>
              <a:rPr lang="ru-RU" sz="4400" dirty="0" smtClean="0"/>
              <a:t>категорию.</a:t>
            </a:r>
            <a:endParaRPr lang="ru-RU" sz="4400" dirty="0"/>
          </a:p>
          <a:p>
            <a:r>
              <a:rPr lang="ru-RU" sz="4400" u="sng" dirty="0" smtClean="0"/>
              <a:t>17</a:t>
            </a:r>
            <a:r>
              <a:rPr lang="ru-RU" sz="4400" dirty="0" smtClean="0"/>
              <a:t> педагогов имеют </a:t>
            </a:r>
            <a:r>
              <a:rPr lang="ru-RU" sz="4400" dirty="0"/>
              <a:t>первую </a:t>
            </a:r>
            <a:r>
              <a:rPr lang="ru-RU" sz="4400" dirty="0" smtClean="0"/>
              <a:t>категорию.</a:t>
            </a:r>
          </a:p>
          <a:p>
            <a:r>
              <a:rPr lang="ru-RU" sz="4400" dirty="0" smtClean="0"/>
              <a:t>В 2019 г. </a:t>
            </a:r>
            <a:r>
              <a:rPr lang="ru-RU" sz="4400" u="sng" dirty="0" smtClean="0"/>
              <a:t>7</a:t>
            </a:r>
            <a:r>
              <a:rPr lang="ru-RU" sz="4400" dirty="0" smtClean="0"/>
              <a:t> педагогов планируют получить 1 категорию.</a:t>
            </a:r>
          </a:p>
          <a:p>
            <a:r>
              <a:rPr lang="ru-RU" sz="4400" dirty="0"/>
              <a:t> </a:t>
            </a:r>
            <a:r>
              <a:rPr lang="ru-RU" sz="4400" dirty="0" smtClean="0"/>
              <a:t>                  </a:t>
            </a:r>
            <a:r>
              <a:rPr lang="ru-RU" sz="4400" u="sng" dirty="0" smtClean="0"/>
              <a:t>3</a:t>
            </a:r>
            <a:r>
              <a:rPr lang="ru-RU" sz="4400" dirty="0" smtClean="0"/>
              <a:t> педагога планируют подтвердить высшую категорию.</a:t>
            </a:r>
            <a:endParaRPr lang="ru-RU" sz="4400" dirty="0"/>
          </a:p>
          <a:p>
            <a:endParaRPr lang="ru-RU" sz="4400" dirty="0" smtClean="0"/>
          </a:p>
          <a:p>
            <a:r>
              <a:rPr lang="ru-RU" sz="4400" dirty="0" smtClean="0"/>
              <a:t>2 заместителя по ВР и УВР заканчивают переквалификацию по своей должности, 2 заместителя по УВР продолжают обучение по переквалификации.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69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Школьный этап ВОШ</a:t>
            </a:r>
            <a:endParaRPr lang="ru-RU" dirty="0"/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499138"/>
              </p:ext>
            </p:extLst>
          </p:nvPr>
        </p:nvGraphicFramePr>
        <p:xfrm>
          <a:off x="457202" y="1700808"/>
          <a:ext cx="8291264" cy="409189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66526"/>
                <a:gridCol w="576064"/>
                <a:gridCol w="576064"/>
                <a:gridCol w="648072"/>
                <a:gridCol w="648072"/>
                <a:gridCol w="648072"/>
                <a:gridCol w="720080"/>
                <a:gridCol w="576064"/>
                <a:gridCol w="1008112"/>
                <a:gridCol w="1224138"/>
              </a:tblGrid>
              <a:tr h="33603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5 </a:t>
                      </a:r>
                      <a:r>
                        <a:rPr lang="ru-RU" sz="2400" dirty="0" err="1" smtClean="0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ru-RU" sz="2400" dirty="0" err="1" smtClean="0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ru-RU" sz="2400" dirty="0" err="1" smtClean="0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11 </a:t>
                      </a:r>
                      <a:r>
                        <a:rPr lang="ru-RU" sz="2400" dirty="0" err="1" smtClean="0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Общее </a:t>
                      </a: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кол-во участников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Кол-во победителей/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призеров 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Количество участников 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95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129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173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121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760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4/24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73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253989"/>
              </p:ext>
            </p:extLst>
          </p:nvPr>
        </p:nvGraphicFramePr>
        <p:xfrm>
          <a:off x="457202" y="332660"/>
          <a:ext cx="8229596" cy="60486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63317"/>
                <a:gridCol w="674557"/>
                <a:gridCol w="674557"/>
                <a:gridCol w="674557"/>
                <a:gridCol w="674557"/>
                <a:gridCol w="674557"/>
                <a:gridCol w="674557"/>
                <a:gridCol w="674557"/>
                <a:gridCol w="944380"/>
              </a:tblGrid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2. Английский язык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4. Обществознание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1/0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5. Русский язык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115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6. МХК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7. География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1/3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8. Литература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123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9. История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0/3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06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19091"/>
              </p:ext>
            </p:extLst>
          </p:nvPr>
        </p:nvGraphicFramePr>
        <p:xfrm>
          <a:off x="457199" y="332655"/>
          <a:ext cx="8229603" cy="61378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63317"/>
                <a:gridCol w="674558"/>
                <a:gridCol w="674558"/>
                <a:gridCol w="674558"/>
                <a:gridCol w="674558"/>
                <a:gridCol w="674558"/>
                <a:gridCol w="674558"/>
                <a:gridCol w="674558"/>
                <a:gridCol w="944380"/>
              </a:tblGrid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10. Биология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11. Право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13. ОБЖ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16. Информатика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17. Технология (мальчики)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18. Технология (девочки)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16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881359"/>
              </p:ext>
            </p:extLst>
          </p:nvPr>
        </p:nvGraphicFramePr>
        <p:xfrm>
          <a:off x="457202" y="332655"/>
          <a:ext cx="8229596" cy="6120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63317"/>
                <a:gridCol w="674557"/>
                <a:gridCol w="674557"/>
                <a:gridCol w="674557"/>
                <a:gridCol w="674557"/>
                <a:gridCol w="674557"/>
                <a:gridCol w="674557"/>
                <a:gridCol w="674557"/>
                <a:gridCol w="944380"/>
              </a:tblGrid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19. Физика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20. Математика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0/2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21 Физическая культура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135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1/0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1/1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0/2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2/3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22. Химия 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Победители/призеры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0401" marR="604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739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Победители /призёры и педагоги подготовившие учащихся к олимпиаде 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412403"/>
              </p:ext>
            </p:extLst>
          </p:nvPr>
        </p:nvGraphicFramePr>
        <p:xfrm>
          <a:off x="827584" y="1646237"/>
          <a:ext cx="7776864" cy="4632680"/>
        </p:xfrm>
        <a:graphic>
          <a:graphicData uri="http://schemas.openxmlformats.org/drawingml/2006/table">
            <a:tbl>
              <a:tblPr firstRow="1" firstCol="1" bandRow="1"/>
              <a:tblGrid>
                <a:gridCol w="725309"/>
                <a:gridCol w="2515940"/>
                <a:gridCol w="2310865"/>
                <a:gridCol w="2224750"/>
              </a:tblGrid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Самойлов Олег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МХК призер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Голубева Т.Е.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Белов Алексей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МХК призер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Голубева Т.Е.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Сидоренков Андрей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ОБЖ призер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Лебедев В.Н.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Ворошилова Эвелина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Литература призер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Прытова Ф.В.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Козлов Максим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Физ-ра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победитель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Филянкин В.М.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Полозова Вероника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Физ-ра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призер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Каллас Л.В.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Клименко Кристина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Физ-ра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призер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Каллас Л.В.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Сироткин Данил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Физ-ра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победитель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Филянкин В.М.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Куценко Вячеслав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Физ-ра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призер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Филянкин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В.М.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75" marR="56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82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819987"/>
              </p:ext>
            </p:extLst>
          </p:nvPr>
        </p:nvGraphicFramePr>
        <p:xfrm>
          <a:off x="323529" y="260349"/>
          <a:ext cx="8424934" cy="6022577"/>
        </p:xfrm>
        <a:graphic>
          <a:graphicData uri="http://schemas.openxmlformats.org/drawingml/2006/table">
            <a:tbl>
              <a:tblPr firstRow="1" firstCol="1" bandRow="1"/>
              <a:tblGrid>
                <a:gridCol w="785750"/>
                <a:gridCol w="2725600"/>
                <a:gridCol w="2503437"/>
                <a:gridCol w="2410147"/>
              </a:tblGrid>
              <a:tr h="65687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Соколов Влад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Обществознание Победитель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Купри А.Э.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Корсаков Андрей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Обществознание Призер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Купри А.Э.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Андреева Валентина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Биология призер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Фомина С.М.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Дорничев Никита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Биология призер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Фомина С.М.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Филатова Полина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Биология призер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Фомина С.М.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Руцкий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Илья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Физика призер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Бессонов А.Е.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Мысов Михаил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Физика призер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Кондакова И.С.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Борисова Александра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Право призер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Купри А.Э.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Самсоненко Анастасия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Право призер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Кенинги О.С.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Дорничев Никита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География победитель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Строганова Е.В.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Осинкин Антон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География Призер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Строганова Е.В.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Якимчук Анастасия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География Призер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Вешнякова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А.Ю.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915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Крестьянинов Дмитрий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География Призер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Вешнякова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А.Ю.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5" marR="492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0034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197</TotalTime>
  <Words>1146</Words>
  <Application>Microsoft Office PowerPoint</Application>
  <PresentationFormat>Экран (4:3)</PresentationFormat>
  <Paragraphs>511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Литейная</vt:lpstr>
      <vt:lpstr>Анализ работы методической службы за I полугодие</vt:lpstr>
      <vt:lpstr>Основные направления:</vt:lpstr>
      <vt:lpstr>Повышение квалификации в 2018/2019 учебном году</vt:lpstr>
      <vt:lpstr>Школьный этап ВОШ</vt:lpstr>
      <vt:lpstr>Презентация PowerPoint</vt:lpstr>
      <vt:lpstr>Презентация PowerPoint</vt:lpstr>
      <vt:lpstr>Презентация PowerPoint</vt:lpstr>
      <vt:lpstr>Победители /призёры и педагоги подготовившие учащихся к олимпиаде </vt:lpstr>
      <vt:lpstr>Презентация PowerPoint</vt:lpstr>
      <vt:lpstr>Презентация PowerPoint</vt:lpstr>
      <vt:lpstr>Региональный этап </vt:lpstr>
      <vt:lpstr>IV ШКОЛЬНАЯ НАУЧНО-ПРАКТИЧЕСКАЯ КОНФЕРЕНЦИЯ ШКОЛЬНИКОВ</vt:lpstr>
      <vt:lpstr>Презентация PowerPoint</vt:lpstr>
      <vt:lpstr>Презентация PowerPoint</vt:lpstr>
      <vt:lpstr>Презентация PowerPoint</vt:lpstr>
      <vt:lpstr>На конференции состоялось награждение победителей школьного этапа олимпиады школьников.</vt:lpstr>
      <vt:lpstr>Методические работа</vt:lpstr>
      <vt:lpstr>Руководителям МО уделять особое внимание</vt:lpstr>
      <vt:lpstr>Электронный журнал типичные ошибки при его ведении</vt:lpstr>
      <vt:lpstr>Презентация PowerPoint</vt:lpstr>
      <vt:lpstr>Электронный журнал типичные ошибки при его ведении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работы за 1 полугодие</dc:title>
  <dc:creator>Администратор1</dc:creator>
  <cp:lastModifiedBy>Администратор1</cp:lastModifiedBy>
  <cp:revision>17</cp:revision>
  <cp:lastPrinted>2019-01-11T09:10:56Z</cp:lastPrinted>
  <dcterms:created xsi:type="dcterms:W3CDTF">2019-01-11T06:58:40Z</dcterms:created>
  <dcterms:modified xsi:type="dcterms:W3CDTF">2019-02-15T10:11:40Z</dcterms:modified>
</cp:coreProperties>
</file>