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7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78" r:id="rId4"/>
    <p:sldId id="259" r:id="rId5"/>
    <p:sldId id="260" r:id="rId6"/>
    <p:sldId id="261" r:id="rId7"/>
    <p:sldId id="282" r:id="rId8"/>
    <p:sldId id="285" r:id="rId9"/>
    <p:sldId id="286" r:id="rId10"/>
    <p:sldId id="287" r:id="rId11"/>
    <p:sldId id="264" r:id="rId12"/>
    <p:sldId id="283" r:id="rId13"/>
    <p:sldId id="284" r:id="rId14"/>
    <p:sldId id="267" r:id="rId15"/>
    <p:sldId id="291" r:id="rId16"/>
    <p:sldId id="269" r:id="rId17"/>
    <p:sldId id="280" r:id="rId18"/>
    <p:sldId id="271" r:id="rId19"/>
    <p:sldId id="272" r:id="rId20"/>
    <p:sldId id="273" r:id="rId21"/>
    <p:sldId id="274" r:id="rId22"/>
    <p:sldId id="275" r:id="rId23"/>
    <p:sldId id="276" r:id="rId24"/>
    <p:sldId id="262" r:id="rId25"/>
    <p:sldId id="29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53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-636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1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044"/>
    </p:cViewPr>
  </p:sorterViewPr>
  <p:notesViewPr>
    <p:cSldViewPr snapToGrid="0">
      <p:cViewPr varScale="1">
        <p:scale>
          <a:sx n="56" d="100"/>
          <a:sy n="56" d="100"/>
        </p:scale>
        <p:origin x="-208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225C78-EF26-401E-8BC9-761231B80720}" type="datetimeFigureOut">
              <a:rPr lang="ru-RU" smtClean="0"/>
              <a:t>18.01.2019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5091C0-9C0B-4674-9FC6-0185D771E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334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D6339-CDDE-4A7D-AE7B-1D36B2B4D7B1}" type="datetimeFigureOut">
              <a:rPr lang="ru-RU" smtClean="0"/>
              <a:t>18.01.2019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4E9D32-6FEF-489B-8F41-83E3ADC4BE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412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E9D32-6FEF-489B-8F41-83E3ADC4BEE9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55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39FCA44B-E0FB-40C9-8F84-C65694C32CF2}" type="datetimeFigureOut">
              <a:rPr lang="ru-RU" smtClean="0"/>
              <a:pPr/>
              <a:t>18.01.2019</a:t>
            </a:fld>
            <a:endParaRPr lang="ru-RU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7912397-DB28-4DD3-9514-209F092F135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0690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CA44B-E0FB-40C9-8F84-C65694C32CF2}" type="datetimeFigureOut">
              <a:rPr lang="ru-RU" smtClean="0"/>
              <a:pPr/>
              <a:t>18.01.2019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2397-DB28-4DD3-9514-209F092F135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0991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CA44B-E0FB-40C9-8F84-C65694C32CF2}" type="datetimeFigureOut">
              <a:rPr lang="ru-RU" smtClean="0"/>
              <a:pPr/>
              <a:t>18.01.2019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2397-DB28-4DD3-9514-209F092F135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7394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CA44B-E0FB-40C9-8F84-C65694C32CF2}" type="datetimeFigureOut">
              <a:rPr lang="ru-RU" smtClean="0"/>
              <a:pPr/>
              <a:t>18.01.2019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2397-DB28-4DD3-9514-209F092F135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9029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bg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FCA44B-E0FB-40C9-8F84-C65694C32CF2}" type="datetimeFigureOut">
              <a:rPr lang="ru-RU" smtClean="0"/>
              <a:pPr/>
              <a:t>18.01.2019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7912397-DB28-4DD3-9514-209F092F135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9754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CA44B-E0FB-40C9-8F84-C65694C32CF2}" type="datetimeFigureOut">
              <a:rPr lang="ru-RU" smtClean="0"/>
              <a:pPr/>
              <a:t>18.01.2019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2397-DB28-4DD3-9514-209F092F135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190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CA44B-E0FB-40C9-8F84-C65694C32CF2}" type="datetimeFigureOut">
              <a:rPr lang="ru-RU" smtClean="0"/>
              <a:pPr/>
              <a:t>18.01.2019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2397-DB28-4DD3-9514-209F092F135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6971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CA44B-E0FB-40C9-8F84-C65694C32CF2}" type="datetimeFigureOut">
              <a:rPr lang="ru-RU" smtClean="0"/>
              <a:pPr/>
              <a:t>18.01.2019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2397-DB28-4DD3-9514-209F092F135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5523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CA44B-E0FB-40C9-8F84-C65694C32CF2}" type="datetimeFigureOut">
              <a:rPr lang="ru-RU" smtClean="0"/>
              <a:pPr/>
              <a:t>18.01.2019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2397-DB28-4DD3-9514-209F092F135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1512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CA44B-E0FB-40C9-8F84-C65694C32CF2}" type="datetimeFigureOut">
              <a:rPr lang="ru-RU" smtClean="0"/>
              <a:pPr/>
              <a:t>18.01.2019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7912397-DB28-4DD3-9514-209F092F135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6765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rgbClr val="969696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9FCA44B-E0FB-40C9-8F84-C65694C32CF2}" type="datetimeFigureOut">
              <a:rPr lang="ru-RU" smtClean="0"/>
              <a:pPr/>
              <a:t>18.01.2019</a:t>
            </a:fld>
            <a:endParaRPr lang="ru-RU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lang="en-US" sz="1000" kern="1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7912397-DB28-4DD3-9514-209F092F135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0870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9FCA44B-E0FB-40C9-8F84-C65694C32CF2}" type="datetimeFigureOut">
              <a:rPr lang="ru-RU" smtClean="0"/>
              <a:pPr/>
              <a:t>18.01.2019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14667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7912397-DB28-4DD3-9514-209F092F135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03714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769810" y="2423581"/>
            <a:ext cx="7766936" cy="1646302"/>
          </a:xfrm>
        </p:spPr>
        <p:txBody>
          <a:bodyPr/>
          <a:lstStyle/>
          <a:p>
            <a:r>
              <a:rPr lang="en-US" dirty="0"/>
              <a:t>      </a:t>
            </a:r>
            <a:endParaRPr lang="ru-RU" dirty="0"/>
          </a:p>
        </p:txBody>
      </p:sp>
      <p:pic>
        <p:nvPicPr>
          <p:cNvPr id="1026" name="Picture 2" descr="C:\Users\Татьяна\Desktop\х.П.и П.с колокольней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4075" y="2109144"/>
            <a:ext cx="4326069" cy="309490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092046" y="5609025"/>
            <a:ext cx="8696613" cy="107721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FF0000"/>
                </a:solidFill>
              </a:rPr>
              <a:t>Колтуши</a:t>
            </a:r>
            <a:r>
              <a:rPr lang="ru-RU" sz="3200" b="1" dirty="0" smtClean="0">
                <a:solidFill>
                  <a:srgbClr val="FF0000"/>
                </a:solidFill>
              </a:rPr>
              <a:t>  2019 г. </a:t>
            </a:r>
            <a:r>
              <a:rPr lang="ru-RU" sz="3200" b="1" dirty="0">
                <a:solidFill>
                  <a:srgbClr val="FF0000"/>
                </a:solidFill>
              </a:rPr>
              <a:t>Урок изобразительного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и</a:t>
            </a:r>
            <a:r>
              <a:rPr lang="ru-RU" sz="3200" b="1" dirty="0" smtClean="0">
                <a:solidFill>
                  <a:srgbClr val="FF0000"/>
                </a:solidFill>
              </a:rPr>
              <a:t>скусства </a:t>
            </a:r>
            <a:r>
              <a:rPr lang="ru-RU" sz="3200" b="1" dirty="0">
                <a:solidFill>
                  <a:srgbClr val="FF0000"/>
                </a:solidFill>
              </a:rPr>
              <a:t>в школьном музее.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80512" y="6316911"/>
            <a:ext cx="1182584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32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0E701C-2B51-4460-B66E-681FD3206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 smtClean="0">
                <a:solidFill>
                  <a:srgbClr val="FF0000"/>
                </a:solidFill>
              </a:rPr>
              <a:t>Колтуши</a:t>
            </a:r>
            <a:r>
              <a:rPr lang="ru-RU" sz="2800" b="1" dirty="0" smtClean="0">
                <a:solidFill>
                  <a:srgbClr val="FF0000"/>
                </a:solidFill>
              </a:rPr>
              <a:t> в эпицентре подготовки прорыва блокады Ленинграда.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8" name="Объект 4">
            <a:extLst>
              <a:ext uri="{FF2B5EF4-FFF2-40B4-BE49-F238E27FC236}">
                <a16:creationId xmlns:a16="http://schemas.microsoft.com/office/drawing/2014/main" xmlns="" id="{3BA3A353-4D56-4C16-8B04-B4B17500C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" r="4297" b="-2"/>
          <a:stretch/>
        </p:blipFill>
        <p:spPr>
          <a:xfrm>
            <a:off x="553811" y="526001"/>
            <a:ext cx="5821506" cy="3387631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55E3F2F-EACE-4F99-A15F-EE822FD4B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496120"/>
          </a:xfrm>
        </p:spPr>
        <p:txBody>
          <a:bodyPr>
            <a:normAutofit/>
          </a:bodyPr>
          <a:lstStyle/>
          <a:p>
            <a:endParaRPr lang="ru-RU"/>
          </a:p>
        </p:txBody>
      </p:sp>
      <p:pic>
        <p:nvPicPr>
          <p:cNvPr id="9" name="Объект 9">
            <a:extLst>
              <a:ext uri="{FF2B5EF4-FFF2-40B4-BE49-F238E27FC236}">
                <a16:creationId xmlns:a16="http://schemas.microsoft.com/office/drawing/2014/main" xmlns="" id="{F0B59548-1047-4BCC-8A40-69D9E28816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263" y="2478262"/>
            <a:ext cx="5159926" cy="386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93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5E82CA8-AE37-4675-81D8-73A48F817C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5579F7-AEA4-40B4-842E-0E4C0C0A1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996" y="642594"/>
            <a:ext cx="3732244" cy="13716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FFFF"/>
                </a:solidFill>
              </a:rPr>
              <a:t>Истории </a:t>
            </a:r>
            <a:r>
              <a:rPr lang="ru-RU" sz="4400" dirty="0" err="1" smtClean="0">
                <a:solidFill>
                  <a:srgbClr val="FFFFFF"/>
                </a:solidFill>
              </a:rPr>
              <a:t>Колтуш</a:t>
            </a:r>
            <a:endParaRPr lang="ru-RU" sz="4400" dirty="0">
              <a:solidFill>
                <a:srgbClr val="FFFFFF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BE0D076-E47F-4994-894A-6FB7804BDB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7" y="0"/>
            <a:ext cx="753652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827B52D-8228-4D08-A3F2-96AF9CE4E0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7402" y="438538"/>
            <a:ext cx="6710184" cy="600206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421D178F-18DD-427F-954F-FE699D497C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6285" y="650014"/>
            <a:ext cx="3367217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1191ABD-8096-4D35-8DA1-71E0C3D037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9822" y="1534116"/>
            <a:ext cx="4372908" cy="437290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B2DE476-3723-40FB-9EF1-AEFB3C1102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52945" y="650015"/>
            <a:ext cx="2765758" cy="21426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D2505472-CF73-4049-851F-82B90F165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6286" y="4088215"/>
            <a:ext cx="3376548" cy="212485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BADC47EE-547E-4943-A3EA-3320FBC182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52946" y="2947051"/>
            <a:ext cx="2765758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49A51FE-A291-49BA-9453-8E185A93CE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3497" y="3357450"/>
            <a:ext cx="2434338" cy="2434338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14798CA-D1CC-498A-B67A-87711E4BD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4995" y="2103119"/>
            <a:ext cx="3732245" cy="4109953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1C45C42A-CF6A-4CC8-B6F7-E0521C68ED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451" y="735905"/>
            <a:ext cx="3054943" cy="305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77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6">
            <a:extLst>
              <a:ext uri="{FF2B5EF4-FFF2-40B4-BE49-F238E27FC236}">
                <a16:creationId xmlns:a16="http://schemas.microsoft.com/office/drawing/2014/main" xmlns="" id="{FAAE863B-3AF5-4C1D-A8B8-CE4809EE68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C2E8DF-25BF-40ED-991D-DCF6A5E1B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996" y="642594"/>
            <a:ext cx="3732244" cy="13716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Истории </a:t>
            </a:r>
            <a:r>
              <a:rPr lang="ru-RU" sz="2400" b="1" dirty="0" err="1" smtClean="0">
                <a:solidFill>
                  <a:srgbClr val="FF0000"/>
                </a:solidFill>
              </a:rPr>
              <a:t>Колтуш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более 500 лет.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 useBgFill="1">
        <p:nvSpPr>
          <p:cNvPr id="34" name="Rectangle 18">
            <a:extLst>
              <a:ext uri="{FF2B5EF4-FFF2-40B4-BE49-F238E27FC236}">
                <a16:creationId xmlns:a16="http://schemas.microsoft.com/office/drawing/2014/main" xmlns="" id="{E413A330-B7C3-4462-9633-AF20FE31F9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7" y="0"/>
            <a:ext cx="753652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B326BA2-46D5-4A25-B8CB-852151A6AF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7402" y="438538"/>
            <a:ext cx="6710184" cy="6002060"/>
          </a:xfrm>
          <a:prstGeom prst="rect">
            <a:avLst/>
          </a:prstGeom>
          <a:solidFill>
            <a:schemeClr val="bg2"/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5AE5C76-80F5-4543-9D1F-4298D2EBC7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6285" y="650014"/>
            <a:ext cx="3367217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Объект 6">
            <a:extLst>
              <a:ext uri="{FF2B5EF4-FFF2-40B4-BE49-F238E27FC236}">
                <a16:creationId xmlns:a16="http://schemas.microsoft.com/office/drawing/2014/main" xmlns="" id="{875376D5-09A0-4913-B92E-8AB9DC10CA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8139" y="810881"/>
            <a:ext cx="2945339" cy="294533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8F125B5-F71F-482E-84B4-D80D20F215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52945" y="650015"/>
            <a:ext cx="2765758" cy="2142694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E50CF386-82B8-4672-9537-152D84E567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6285" y="4088215"/>
            <a:ext cx="3367217" cy="2124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EDE1568-F590-4D7D-8B9F-24E80FD00F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1" r="1" b="1"/>
          <a:stretch/>
        </p:blipFill>
        <p:spPr>
          <a:xfrm rot="5400000">
            <a:off x="1375258" y="4203264"/>
            <a:ext cx="2019765" cy="186826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C9FD905-B9AD-491D-AFCB-BCCAC92F9D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52946" y="2947051"/>
            <a:ext cx="2765758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Объект 4">
            <a:extLst>
              <a:ext uri="{FF2B5EF4-FFF2-40B4-BE49-F238E27FC236}">
                <a16:creationId xmlns:a16="http://schemas.microsoft.com/office/drawing/2014/main" xmlns="" id="{83702FCE-9301-4B1A-9DA6-C991C81AD5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2515" y="3466006"/>
            <a:ext cx="2956302" cy="2217226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288" y="2758877"/>
            <a:ext cx="3732212" cy="3681721"/>
          </a:xfrm>
        </p:spPr>
      </p:pic>
    </p:spTree>
    <p:extLst>
      <p:ext uri="{BB962C8B-B14F-4D97-AF65-F5344CB8AC3E}">
        <p14:creationId xmlns:p14="http://schemas.microsoft.com/office/powerpoint/2010/main" val="36756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DC9BBC1C-53D8-45CF-BA1B-33469AE423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4204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AECFF5A-FFE8-4387-94AB-029C2000FC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C5253AC-398C-4DEE-AC83-CB99763C3C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A0B33DD6-C28C-4DA4-A919-9832F28B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189" y="612843"/>
            <a:ext cx="2247091" cy="1499738"/>
          </a:xfrm>
        </p:spPr>
        <p:txBody>
          <a:bodyPr anchor="b"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Уроки в школьном музее.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18C3648-83C0-4CB5-8223-4BDE40CB1C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0122" y="374904"/>
            <a:ext cx="8212114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13" name="Объект 9">
            <a:extLst>
              <a:ext uri="{FF2B5EF4-FFF2-40B4-BE49-F238E27FC236}">
                <a16:creationId xmlns:a16="http://schemas.microsoft.com/office/drawing/2014/main" xmlns="" id="{CCEBB960-A3D0-4E07-8EAC-93260F995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22" y="324010"/>
            <a:ext cx="8212114" cy="6159086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xmlns="" id="{2149F5C6-C6A2-463B-B613-44AFCA995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190" y="2149813"/>
            <a:ext cx="2247090" cy="404670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4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ru-RU" sz="14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rgbClr val="FFFFFF"/>
                </a:solidFill>
              </a:rPr>
              <a:t>Наряду с экскурсиями, занятиями в «Школе юных экскурсоводов»  в музее проводятся уроки по изобразительному искусству, бинарные уроки по математике</a:t>
            </a:r>
            <a:r>
              <a:rPr lang="ru-RU" sz="1400" dirty="0">
                <a:solidFill>
                  <a:srgbClr val="FFFFFF"/>
                </a:solidFill>
              </a:rPr>
              <a:t> </a:t>
            </a:r>
            <a:r>
              <a:rPr lang="ru-RU" sz="1400" dirty="0" smtClean="0">
                <a:solidFill>
                  <a:srgbClr val="FFFFFF"/>
                </a:solidFill>
              </a:rPr>
              <a:t>и обществоведению и по литературе. 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0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xmlns="" id="{ABFA8CD2-9DD1-463F-94B6-F2A390BC9F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6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4E737C0-F127-4632-A61D-BD1E2A6786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0" r="1" b="7815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4" name="Rectangle 10">
            <a:extLst>
              <a:ext uri="{FF2B5EF4-FFF2-40B4-BE49-F238E27FC236}">
                <a16:creationId xmlns:a16="http://schemas.microsoft.com/office/drawing/2014/main" xmlns="" id="{92B53684-2A8B-4C6B-8F55-3B5CE39943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89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2">
            <a:extLst>
              <a:ext uri="{FF2B5EF4-FFF2-40B4-BE49-F238E27FC236}">
                <a16:creationId xmlns:a16="http://schemas.microsoft.com/office/drawing/2014/main" xmlns="" id="{ABFA8CD2-9DD1-463F-94B6-F2A390BC9F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62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45BED5B-FBC9-475F-828A-A02839939B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57" r="1" b="7328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8" name="Rectangle 14">
            <a:extLst>
              <a:ext uri="{FF2B5EF4-FFF2-40B4-BE49-F238E27FC236}">
                <a16:creationId xmlns:a16="http://schemas.microsoft.com/office/drawing/2014/main" xmlns="" id="{92B53684-2A8B-4C6B-8F55-3B5CE39943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21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54ED51B-D543-4CB8-9962-451AF92ADE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2" r="1" b="2403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1DDFF"/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22">
            <a:extLst>
              <a:ext uri="{FF2B5EF4-FFF2-40B4-BE49-F238E27FC236}">
                <a16:creationId xmlns:a16="http://schemas.microsoft.com/office/drawing/2014/main" xmlns="" id="{D52FE84E-1514-4256-AA4B-F1A8F74452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53" name="Rectangle 24">
            <a:extLst>
              <a:ext uri="{FF2B5EF4-FFF2-40B4-BE49-F238E27FC236}">
                <a16:creationId xmlns:a16="http://schemas.microsoft.com/office/drawing/2014/main" xmlns="" id="{1BD5FC57-D2D8-4AC2-BCF6-ADE4D82338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54" name="Rectangle 26">
            <a:extLst>
              <a:ext uri="{FF2B5EF4-FFF2-40B4-BE49-F238E27FC236}">
                <a16:creationId xmlns:a16="http://schemas.microsoft.com/office/drawing/2014/main" xmlns="" id="{76C41991-E492-496B-B216-7C4E4C4152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55" name="Rectangle 28">
            <a:extLst>
              <a:ext uri="{FF2B5EF4-FFF2-40B4-BE49-F238E27FC236}">
                <a16:creationId xmlns:a16="http://schemas.microsoft.com/office/drawing/2014/main" xmlns="" id="{737F7830-802C-4ADE-9575-3E6B154250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56" name="Group 30">
            <a:extLst>
              <a:ext uri="{FF2B5EF4-FFF2-40B4-BE49-F238E27FC236}">
                <a16:creationId xmlns:a16="http://schemas.microsoft.com/office/drawing/2014/main" xmlns="" id="{F7DBAD4B-248D-4557-9E75-BCA370DF6B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73BDA3B5-ECB8-4F79-9BBE-F3E8A7845D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53AEDA78-A1F8-4992-8336-8DEF7193E7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ED5C631C-B147-4464-A5C3-8C170D0E33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 35">
            <a:extLst>
              <a:ext uri="{FF2B5EF4-FFF2-40B4-BE49-F238E27FC236}">
                <a16:creationId xmlns:a16="http://schemas.microsoft.com/office/drawing/2014/main" xmlns="" id="{05C832CE-F029-4BBA-A802-E96223BBA9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8DD85549-D777-4810-B2CB-87AA43EE3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024" y="966774"/>
            <a:ext cx="3238829" cy="37283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endParaRPr lang="en-US" cap="all" spc="-100" dirty="0">
              <a:solidFill>
                <a:srgbClr val="FFFFFF"/>
              </a:solidFill>
            </a:endParaRPr>
          </a:p>
        </p:txBody>
      </p:sp>
      <p:sp>
        <p:nvSpPr>
          <p:cNvPr id="58" name="Rectangle 37">
            <a:extLst>
              <a:ext uri="{FF2B5EF4-FFF2-40B4-BE49-F238E27FC236}">
                <a16:creationId xmlns:a16="http://schemas.microsoft.com/office/drawing/2014/main" xmlns="" id="{5E4AC835-B3DE-4232-9C08-D3BDCB7ACC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39">
            <a:extLst>
              <a:ext uri="{FF2B5EF4-FFF2-40B4-BE49-F238E27FC236}">
                <a16:creationId xmlns:a16="http://schemas.microsoft.com/office/drawing/2014/main" xmlns="" id="{ECBB8222-E549-4E44-83A3-992008128E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0" name="Rectangle 41">
            <a:extLst>
              <a:ext uri="{FF2B5EF4-FFF2-40B4-BE49-F238E27FC236}">
                <a16:creationId xmlns:a16="http://schemas.microsoft.com/office/drawing/2014/main" xmlns="" id="{FADC1348-469A-458A-831A-91A763D546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89695" y="839756"/>
            <a:ext cx="2847804" cy="19888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43">
            <a:extLst>
              <a:ext uri="{FF2B5EF4-FFF2-40B4-BE49-F238E27FC236}">
                <a16:creationId xmlns:a16="http://schemas.microsoft.com/office/drawing/2014/main" xmlns="" id="{976DC4FD-FE5A-48A4-840E-42A2644408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8416" y="4031070"/>
            <a:ext cx="3490503" cy="197227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5E323911-5585-4012-9BB7-53BA414284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86432" y="1612827"/>
            <a:ext cx="5168422" cy="38763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63DA3B6-F179-4391-8285-A3B43E2457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6" t="28318" r="28340" b="897"/>
          <a:stretch/>
        </p:blipFill>
        <p:spPr>
          <a:xfrm rot="5400000">
            <a:off x="1126302" y="1038457"/>
            <a:ext cx="3049679" cy="26345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0D59281-3118-4BE8-876C-74CCAC9566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8268" y="3260455"/>
            <a:ext cx="3285420" cy="246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1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CAD0080-888B-4F99-9CB6-DAD522FC50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A3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EF13B21C-9EAE-4AEE-99C4-07E169E7BD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99F478F-0746-4482-A68C-33BA176487D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2" t="11335" r="17602" b="13167"/>
          <a:stretch/>
        </p:blipFill>
        <p:spPr>
          <a:xfrm>
            <a:off x="6256866" y="1664431"/>
            <a:ext cx="5133594" cy="35291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94F18DC-CBD5-4F8D-A21F-EA12D00C0F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96" t="5139" r="26296" b="10277"/>
          <a:stretch/>
        </p:blipFill>
        <p:spPr>
          <a:xfrm>
            <a:off x="798744" y="1123857"/>
            <a:ext cx="5133594" cy="44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5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3F4BAE6-2587-4412-8DCB-9E43C073040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13553" r="17586" b="10382"/>
          <a:stretch/>
        </p:blipFill>
        <p:spPr>
          <a:xfrm>
            <a:off x="643467" y="1475761"/>
            <a:ext cx="5291667" cy="39064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81B92EE-3DD9-4282-9B07-FA4B532F27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26" t="10138" r="12500" b="10973"/>
          <a:stretch/>
        </p:blipFill>
        <p:spPr>
          <a:xfrm>
            <a:off x="6256867" y="1548105"/>
            <a:ext cx="5291665" cy="376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41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434" y="483616"/>
            <a:ext cx="9720072" cy="1499616"/>
          </a:xfrm>
        </p:spPr>
        <p:txBody>
          <a:bodyPr/>
          <a:lstStyle/>
          <a:p>
            <a:r>
              <a:rPr lang="ru-RU" dirty="0">
                <a:solidFill>
                  <a:schemeClr val="bg1">
                    <a:lumMod val="25000"/>
                  </a:schemeClr>
                </a:solidFill>
              </a:rPr>
              <a:t>Цели урока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5634" y="1616738"/>
            <a:ext cx="8596668" cy="5126962"/>
          </a:xfrm>
        </p:spPr>
        <p:txBody>
          <a:bodyPr>
            <a:normAutofit fontScale="92500"/>
          </a:bodyPr>
          <a:lstStyle/>
          <a:p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Познакомить с экспонатами школьного музея.</a:t>
            </a:r>
          </a:p>
          <a:p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Показать, как могут быть связаны между собой урок, школьный музей и ваша малая Родина.</a:t>
            </a:r>
          </a:p>
          <a:p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Научить 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>рассматривать, видеть 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и  использовать экспонаты школьного музея.</a:t>
            </a:r>
          </a:p>
          <a:p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Осознать своё место в истории родного края.</a:t>
            </a:r>
          </a:p>
          <a:p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Научиться делать наброски и зарисовки с натуры.</a:t>
            </a:r>
          </a:p>
          <a:p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Исполниться чувства благодарности к тем, кто сохраняет для тебя прошлое.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420DF0B-2C72-4858-9873-AA22975E175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14" t="26656" r="6623" b="13127"/>
          <a:stretch/>
        </p:blipFill>
        <p:spPr>
          <a:xfrm>
            <a:off x="643467" y="2019716"/>
            <a:ext cx="5291667" cy="28185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8BE1A3E-3345-47D4-A5CB-D2EFF8089C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74" t="10973" r="11759" b="8532"/>
          <a:stretch/>
        </p:blipFill>
        <p:spPr>
          <a:xfrm>
            <a:off x="6256867" y="1512222"/>
            <a:ext cx="5291665" cy="383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19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CAD0080-888B-4F99-9CB6-DAD522FC50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39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EF13B21C-9EAE-4AEE-99C4-07E169E7BD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0AA0C255-2ED0-427A-AEC0-644301D34B9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31" t="8978" r="9892" b="9570"/>
          <a:stretch/>
        </p:blipFill>
        <p:spPr>
          <a:xfrm>
            <a:off x="6096000" y="1341018"/>
            <a:ext cx="5496096" cy="39643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409C908-DE40-42AE-9C12-B81BD3F02C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t="2778" b="1716"/>
          <a:stretch/>
        </p:blipFill>
        <p:spPr>
          <a:xfrm rot="16200000">
            <a:off x="1330634" y="686794"/>
            <a:ext cx="3810403" cy="511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67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CAD0080-888B-4F99-9CB6-DAD522FC50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6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EF13B21C-9EAE-4AEE-99C4-07E169E7BD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42C389F-FC97-46D4-95F3-7026FCEA120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06" t="8282" r="20353" b="7465"/>
          <a:stretch/>
        </p:blipFill>
        <p:spPr>
          <a:xfrm>
            <a:off x="801539" y="1181931"/>
            <a:ext cx="5133594" cy="44941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EE32CD1-9352-4F08-BF46-FEC6B69E4B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6805" r="9629" b="8010"/>
          <a:stretch/>
        </p:blipFill>
        <p:spPr>
          <a:xfrm>
            <a:off x="6256866" y="1561406"/>
            <a:ext cx="5133594" cy="373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0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6">
            <a:extLst>
              <a:ext uri="{FF2B5EF4-FFF2-40B4-BE49-F238E27FC236}">
                <a16:creationId xmlns:a16="http://schemas.microsoft.com/office/drawing/2014/main" xmlns="" id="{F2155CD3-83BB-4AEA-A737-FFB45BF5B9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xmlns="" id="{C9481AC0-C94A-42B2-A337-8F2BD27B4C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91044" y="374904"/>
            <a:ext cx="11409913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C990ECF-0B2F-4372-9715-326BA840E4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4736" y="539496"/>
            <a:ext cx="11082528" cy="57790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5F2B118-8819-46C6-BFF2-5523B60B675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58" t="11974" r="7360" b="8294"/>
          <a:stretch/>
        </p:blipFill>
        <p:spPr>
          <a:xfrm>
            <a:off x="2417336" y="652274"/>
            <a:ext cx="7740651" cy="555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5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Бинарный урок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по математике и обществоведе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1400" b="1" dirty="0" smtClean="0">
                <a:solidFill>
                  <a:schemeClr val="tx1"/>
                </a:solidFill>
              </a:rPr>
              <a:t>Учитель математики – </a:t>
            </a:r>
            <a:r>
              <a:rPr lang="ru-RU" sz="1400" b="1" dirty="0" err="1" smtClean="0">
                <a:solidFill>
                  <a:schemeClr val="tx1"/>
                </a:solidFill>
              </a:rPr>
              <a:t>Денегина</a:t>
            </a:r>
            <a:r>
              <a:rPr lang="ru-RU" sz="1400" b="1" dirty="0" smtClean="0">
                <a:solidFill>
                  <a:schemeClr val="tx1"/>
                </a:solidFill>
              </a:rPr>
              <a:t> О. И., учитель обществоведения = </a:t>
            </a:r>
            <a:r>
              <a:rPr lang="ru-RU" sz="1400" b="1" dirty="0" err="1" smtClean="0">
                <a:solidFill>
                  <a:schemeClr val="tx1"/>
                </a:solidFill>
              </a:rPr>
              <a:t>Савватейкина</a:t>
            </a:r>
            <a:r>
              <a:rPr lang="ru-RU" sz="1400" b="1" dirty="0" smtClean="0">
                <a:solidFill>
                  <a:schemeClr val="tx1"/>
                </a:solidFill>
              </a:rPr>
              <a:t> М. В.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72" y="2160429"/>
            <a:ext cx="5242982" cy="39322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341" y="2150767"/>
            <a:ext cx="5228825" cy="3921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Бинарный урок в музее.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/>
              <a:t>Учитель обществоведения </a:t>
            </a:r>
            <a:r>
              <a:rPr lang="ru-RU" sz="1400" b="1" dirty="0" err="1" smtClean="0"/>
              <a:t>Савватейкина</a:t>
            </a:r>
            <a:r>
              <a:rPr lang="ru-RU" sz="1400" b="1" dirty="0" smtClean="0"/>
              <a:t>  М. В.</a:t>
            </a:r>
            <a:endParaRPr lang="ru-RU" sz="1400" b="1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656" y="2755900"/>
            <a:ext cx="4267200" cy="3200400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/>
              <a:t>Юный экскурсовод – ученик 6а класса Владимир Иванов</a:t>
            </a:r>
            <a:endParaRPr lang="ru-RU" sz="1400" b="1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494" y="2755900"/>
            <a:ext cx="4267200" cy="3200400"/>
          </a:xfrm>
        </p:spPr>
      </p:pic>
    </p:spTree>
    <p:extLst>
      <p:ext uri="{BB962C8B-B14F-4D97-AF65-F5344CB8AC3E}">
        <p14:creationId xmlns:p14="http://schemas.microsoft.com/office/powerpoint/2010/main" val="173016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76">
            <a:extLst>
              <a:ext uri="{FF2B5EF4-FFF2-40B4-BE49-F238E27FC236}">
                <a16:creationId xmlns:a16="http://schemas.microsoft.com/office/drawing/2014/main" xmlns="" id="{FAAE863B-3AF5-4C1D-A8B8-CE4809EE68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CE623C-E16F-4D7A-9194-522C35F21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996" y="642594"/>
            <a:ext cx="3732244" cy="1371600"/>
          </a:xfrm>
        </p:spPr>
        <p:txBody>
          <a:bodyPr>
            <a:normAutofit/>
          </a:bodyPr>
          <a:lstStyle/>
          <a:p>
            <a:pPr algn="ctr"/>
            <a:r>
              <a:rPr lang="ru-RU" sz="3700" b="1" dirty="0" err="1" smtClean="0">
                <a:solidFill>
                  <a:srgbClr val="FF0000"/>
                </a:solidFill>
              </a:rPr>
              <a:t>Колтуши</a:t>
            </a:r>
            <a:r>
              <a:rPr lang="ru-RU" sz="3700" b="1" dirty="0" smtClean="0">
                <a:solidFill>
                  <a:srgbClr val="FF0000"/>
                </a:solidFill>
              </a:rPr>
              <a:t> – </a:t>
            </a:r>
            <a:r>
              <a:rPr lang="ru-RU" sz="3700" b="1" dirty="0">
                <a:solidFill>
                  <a:srgbClr val="FF0000"/>
                </a:solidFill>
              </a:rPr>
              <a:t/>
            </a:r>
            <a:br>
              <a:rPr lang="ru-RU" sz="3700" b="1" dirty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наша малая родина</a:t>
            </a:r>
          </a:p>
        </p:txBody>
      </p:sp>
      <p:sp useBgFill="1">
        <p:nvSpPr>
          <p:cNvPr id="88" name="Rectangle 78">
            <a:extLst>
              <a:ext uri="{FF2B5EF4-FFF2-40B4-BE49-F238E27FC236}">
                <a16:creationId xmlns:a16="http://schemas.microsoft.com/office/drawing/2014/main" xmlns="" id="{E413A330-B7C3-4462-9633-AF20FE31F9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7" y="0"/>
            <a:ext cx="753652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0">
            <a:extLst>
              <a:ext uri="{FF2B5EF4-FFF2-40B4-BE49-F238E27FC236}">
                <a16:creationId xmlns:a16="http://schemas.microsoft.com/office/drawing/2014/main" xmlns="" id="{8B326BA2-46D5-4A25-B8CB-852151A6AF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7402" y="438538"/>
            <a:ext cx="6710184" cy="6002060"/>
          </a:xfrm>
          <a:prstGeom prst="rect">
            <a:avLst/>
          </a:prstGeom>
          <a:solidFill>
            <a:schemeClr val="bg2"/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91" name="Rectangle 82">
            <a:extLst>
              <a:ext uri="{FF2B5EF4-FFF2-40B4-BE49-F238E27FC236}">
                <a16:creationId xmlns:a16="http://schemas.microsoft.com/office/drawing/2014/main" xmlns="" id="{C5AE5C76-80F5-4543-9D1F-4298D2EBC7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6285" y="650014"/>
            <a:ext cx="3367217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Татьяна\Desktop\IMG_0332.jpg">
            <a:extLst>
              <a:ext uri="{FF2B5EF4-FFF2-40B4-BE49-F238E27FC236}">
                <a16:creationId xmlns:a16="http://schemas.microsoft.com/office/drawing/2014/main" xmlns="" id="{4317D2A0-A475-45A7-BADD-B8F0AF0E7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460" y="1141789"/>
            <a:ext cx="3044697" cy="2283523"/>
          </a:xfrm>
          <a:prstGeom prst="rect">
            <a:avLst/>
          </a:prstGeom>
          <a:noFill/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78F125B5-F71F-482E-84B4-D80D20F215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52945" y="650015"/>
            <a:ext cx="2765758" cy="2142694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E50CF386-82B8-4672-9537-152D84E567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6285" y="4088215"/>
            <a:ext cx="3367217" cy="2124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" descr="C:\Users\Татьяна\Desktop\МХК\колтуши\7461358.jpg">
            <a:extLst>
              <a:ext uri="{FF2B5EF4-FFF2-40B4-BE49-F238E27FC236}">
                <a16:creationId xmlns:a16="http://schemas.microsoft.com/office/drawing/2014/main" xmlns="" id="{D1698065-A293-4842-8E45-AEAC32B4E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6116" y="4279769"/>
            <a:ext cx="2349384" cy="1762038"/>
          </a:xfrm>
          <a:prstGeom prst="rect">
            <a:avLst/>
          </a:prstGeom>
          <a:noFill/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7C9FD905-B9AD-491D-AFCB-BCCAC92F9D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52946" y="2947051"/>
            <a:ext cx="2765758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 descr="C:\Users\Татьяна\Desktop\МХК\колтуши\0ie81aic0c8eb10iXL.JPG">
            <a:extLst>
              <a:ext uri="{FF2B5EF4-FFF2-40B4-BE49-F238E27FC236}">
                <a16:creationId xmlns:a16="http://schemas.microsoft.com/office/drawing/2014/main" xmlns="" id="{6D556110-64E3-484C-86E1-215B7003A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3497" y="3661742"/>
            <a:ext cx="2434338" cy="1825753"/>
          </a:xfrm>
          <a:prstGeom prst="rect">
            <a:avLst/>
          </a:prstGeom>
          <a:noFill/>
        </p:spPr>
      </p:pic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xmlns="" id="{8EC0E499-FB5C-4E28-ABE8-0F1656C15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4995" y="2103119"/>
            <a:ext cx="3732245" cy="4109953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0" name="Picture 3" descr="C:\Users\Татьяна\Desktop\МХК\колтуши\img.jpg">
            <a:extLst>
              <a:ext uri="{FF2B5EF4-FFF2-40B4-BE49-F238E27FC236}">
                <a16:creationId xmlns:a16="http://schemas.microsoft.com/office/drawing/2014/main" xmlns="" id="{74641111-06A3-4836-B4BE-AB500E5B6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4099" y="2680465"/>
            <a:ext cx="4264811" cy="31986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5597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xmlns="" id="{7AEE9315-11CE-4FEA-AB6F-8BFFC26CCB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Акакдемик</a:t>
            </a:r>
            <a:r>
              <a:rPr lang="ru-RU" sz="2400" b="1" dirty="0" smtClean="0">
                <a:solidFill>
                  <a:srgbClr val="FF0000"/>
                </a:solidFill>
              </a:rPr>
              <a:t> И. П. Павлов в </a:t>
            </a:r>
            <a:r>
              <a:rPr lang="ru-RU" sz="2400" b="1" dirty="0" err="1" smtClean="0">
                <a:solidFill>
                  <a:srgbClr val="FF0000"/>
                </a:solidFill>
              </a:rPr>
              <a:t>Колтушах</a:t>
            </a:r>
            <a:r>
              <a:rPr lang="ru-RU" sz="2400" b="1" dirty="0" smtClean="0">
                <a:solidFill>
                  <a:srgbClr val="FF0000"/>
                </a:solidFill>
              </a:rPr>
              <a:t>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>
            <a:normAutofit/>
          </a:bodyPr>
          <a:lstStyle/>
          <a:p>
            <a:r>
              <a:rPr lang="ru-RU" dirty="0" err="1"/>
              <a:t>Колтуши</a:t>
            </a:r>
            <a:r>
              <a:rPr lang="ru-RU" dirty="0"/>
              <a:t> стали развиваться благодаря </a:t>
            </a:r>
            <a:r>
              <a:rPr lang="ru-RU" dirty="0" smtClean="0"/>
              <a:t> великому русскому учёному-физиологу, </a:t>
            </a:r>
            <a:r>
              <a:rPr lang="ru-RU" dirty="0"/>
              <a:t>академику </a:t>
            </a:r>
            <a:r>
              <a:rPr lang="ru-RU" dirty="0" err="1"/>
              <a:t>И.П.Павлову</a:t>
            </a:r>
            <a:r>
              <a:rPr lang="ru-RU" dirty="0"/>
              <a:t>. </a:t>
            </a:r>
            <a:r>
              <a:rPr lang="ru-RU" dirty="0" smtClean="0"/>
              <a:t> Созданный  им   </a:t>
            </a:r>
            <a:r>
              <a:rPr lang="ru-RU" dirty="0"/>
              <a:t>И</a:t>
            </a:r>
            <a:r>
              <a:rPr lang="ru-RU" dirty="0" smtClean="0"/>
              <a:t>нститут </a:t>
            </a:r>
            <a:r>
              <a:rPr lang="ru-RU" dirty="0"/>
              <a:t>физиологии АН </a:t>
            </a:r>
            <a:r>
              <a:rPr lang="ru-RU" dirty="0" smtClean="0"/>
              <a:t>СССР принёс </a:t>
            </a:r>
            <a:r>
              <a:rPr lang="ru-RU" dirty="0" err="1" smtClean="0"/>
              <a:t>Колтушам</a:t>
            </a:r>
            <a:r>
              <a:rPr lang="ru-RU" dirty="0" smtClean="0"/>
              <a:t> всемирную известность. </a:t>
            </a:r>
            <a:r>
              <a:rPr lang="ru-RU" dirty="0" err="1"/>
              <a:t>Колтуши</a:t>
            </a:r>
            <a:r>
              <a:rPr lang="ru-RU" dirty="0"/>
              <a:t> стали научным  </a:t>
            </a:r>
            <a:r>
              <a:rPr lang="ru-RU" dirty="0" smtClean="0"/>
              <a:t>центром теоретической физиологии.  </a:t>
            </a:r>
            <a:r>
              <a:rPr lang="ru-RU" dirty="0"/>
              <a:t>Все  учёные прекрасно знают о необходимости сохранения и передачи информации. </a:t>
            </a:r>
            <a:endParaRPr lang="ru-RU" dirty="0" smtClean="0"/>
          </a:p>
          <a:p>
            <a:r>
              <a:rPr lang="ru-RU" dirty="0" smtClean="0"/>
              <a:t>Многие фотографы запечатлели </a:t>
            </a:r>
            <a:r>
              <a:rPr lang="ru-RU" dirty="0"/>
              <a:t> </a:t>
            </a:r>
            <a:r>
              <a:rPr lang="ru-RU" dirty="0" err="1" smtClean="0"/>
              <a:t>Колтуши</a:t>
            </a:r>
            <a:r>
              <a:rPr lang="ru-RU" dirty="0" smtClean="0"/>
              <a:t> на своих снимках,  ряд фотографий   хранятся  </a:t>
            </a:r>
            <a:r>
              <a:rPr lang="ru-RU" dirty="0"/>
              <a:t>в нашем музее.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8CE85F05-2C55-400C-A787-016C6D9D2E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70763" y="381000"/>
            <a:ext cx="7112621" cy="608956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82" name="Rectangle 77">
            <a:extLst>
              <a:ext uri="{FF2B5EF4-FFF2-40B4-BE49-F238E27FC236}">
                <a16:creationId xmlns:a16="http://schemas.microsoft.com/office/drawing/2014/main" xmlns="" id="{FC2A6F59-F3FD-467B-8BC7-78DBF4BB7E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37370" y="0"/>
            <a:ext cx="435463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7" name="Picture 5" descr="C:\Users\Татьяна\Desktop\К13..JPG"/>
          <p:cNvPicPr>
            <a:picLocks noChangeAspect="1" noChangeArrowheads="1"/>
          </p:cNvPicPr>
          <p:nvPr/>
        </p:nvPicPr>
        <p:blipFill rotWithShape="1">
          <a:blip r:embed="rId2" cstate="print"/>
          <a:srcRect l="4604" r="4774" b="2"/>
          <a:stretch/>
        </p:blipFill>
        <p:spPr bwMode="auto">
          <a:xfrm>
            <a:off x="8094717" y="89401"/>
            <a:ext cx="3839936" cy="66727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59BA7040-64DC-46B9-A934-91869AE6D7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>
                <a:solidFill>
                  <a:srgbClr val="FF0000"/>
                </a:solidFill>
              </a:rPr>
              <a:t>Макет храма Петра и Павла в </a:t>
            </a:r>
            <a:r>
              <a:rPr lang="ru-RU" sz="2600" b="1" dirty="0" err="1" smtClean="0">
                <a:solidFill>
                  <a:srgbClr val="FF0000"/>
                </a:solidFill>
              </a:rPr>
              <a:t>Колтушах</a:t>
            </a:r>
            <a:r>
              <a:rPr lang="ru-RU" sz="2600" b="1" dirty="0" smtClean="0">
                <a:solidFill>
                  <a:srgbClr val="FF0000"/>
                </a:solidFill>
              </a:rPr>
              <a:t>. </a:t>
            </a:r>
            <a:r>
              <a:rPr lang="ru-RU" sz="1800" b="1" dirty="0">
                <a:solidFill>
                  <a:srgbClr val="FF0000"/>
                </a:solidFill>
              </a:rPr>
              <a:t>А</a:t>
            </a:r>
            <a:r>
              <a:rPr lang="ru-RU" sz="1800" b="1" dirty="0" smtClean="0">
                <a:solidFill>
                  <a:srgbClr val="FF0000"/>
                </a:solidFill>
              </a:rPr>
              <a:t>рхитектор </a:t>
            </a:r>
            <a:r>
              <a:rPr lang="ru-RU" sz="1800" b="1" dirty="0">
                <a:solidFill>
                  <a:srgbClr val="FF0000"/>
                </a:solidFill>
              </a:rPr>
              <a:t>Поздняков, 1839 г.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CCA59D3B-D545-49BF-83DC-64DD1F7534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6" y="0"/>
            <a:ext cx="63443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7EE2E0B0-C2EC-4680-8898-B75F3DCDD4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339" y="640080"/>
            <a:ext cx="5056652" cy="557784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20E3396B-B8A3-476D-99B8-F94666A26B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4720" y="809471"/>
            <a:ext cx="4713890" cy="5239058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4098" name="Picture 2" descr="C:\Users\Татьяна\Desktop\DSCN0097.JPG"/>
          <p:cNvPicPr>
            <a:picLocks noChangeAspect="1" noChangeArrowheads="1"/>
          </p:cNvPicPr>
          <p:nvPr/>
        </p:nvPicPr>
        <p:blipFill rotWithShape="1">
          <a:blip r:embed="rId2" cstate="print"/>
          <a:srcRect l="23501" r="9594" b="-1"/>
          <a:stretch/>
        </p:blipFill>
        <p:spPr bwMode="auto">
          <a:xfrm>
            <a:off x="990134" y="983514"/>
            <a:ext cx="4363063" cy="489097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59688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Храм  не сохранился до наших дней. </a:t>
            </a:r>
            <a:r>
              <a:rPr lang="ru-RU" dirty="0"/>
              <a:t>В наш музей передан макет храма, возведённого в 1839 году и воссозданный современным архитектором А. Зайцевым.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026C0AF6-054E-47CE-954B-5E6EB785B6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02365" y="374904"/>
            <a:ext cx="5117780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45E82CA8-AE37-4675-81D8-73A48F817C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4996" y="642594"/>
            <a:ext cx="3732244" cy="13716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Рисунки художницы </a:t>
            </a:r>
            <a:r>
              <a:rPr lang="ru-RU" sz="2800" b="1" dirty="0" err="1" smtClean="0">
                <a:solidFill>
                  <a:srgbClr val="FF0000"/>
                </a:solidFill>
              </a:rPr>
              <a:t>Клещёвой</a:t>
            </a:r>
            <a:r>
              <a:rPr lang="ru-RU" sz="2800" b="1" dirty="0" smtClean="0">
                <a:solidFill>
                  <a:srgbClr val="FF0000"/>
                </a:solidFill>
              </a:rPr>
              <a:t> 50-е годы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1BE0D076-E47F-4994-894A-6FB7804BDB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7" y="0"/>
            <a:ext cx="753652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B827B52D-8228-4D08-A3F2-96AF9CE4E0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7402" y="438538"/>
            <a:ext cx="6710184" cy="600206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421D178F-18DD-427F-954F-FE699D497C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6285" y="650014"/>
            <a:ext cx="3367217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6" name="Picture 2" descr="C:\Users\Татьяна\Desktop\akvarel Klezhevoi 0.tif"/>
          <p:cNvPicPr>
            <a:picLocks noChangeAspect="1" noChangeArrowheads="1"/>
          </p:cNvPicPr>
          <p:nvPr/>
        </p:nvPicPr>
        <p:blipFill rotWithShape="1">
          <a:blip r:embed="rId2" cstate="print"/>
          <a:srcRect t="10488" r="3" b="3"/>
          <a:stretch/>
        </p:blipFill>
        <p:spPr bwMode="auto">
          <a:xfrm>
            <a:off x="798460" y="1251320"/>
            <a:ext cx="3044697" cy="2064460"/>
          </a:xfrm>
          <a:prstGeom prst="rect">
            <a:avLst/>
          </a:prstGeom>
          <a:noFill/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BB2DE476-3723-40FB-9EF1-AEFB3C1102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52945" y="650015"/>
            <a:ext cx="2765758" cy="21426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D2505472-CF73-4049-851F-82B90F165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6286" y="4088215"/>
            <a:ext cx="3376548" cy="212485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BADC47EE-547E-4943-A3EA-3320FBC182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52946" y="2947051"/>
            <a:ext cx="2765758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 descr="C:\Users\Татьяна\Desktop\akvarel Klezhevoi 1.tif"/>
          <p:cNvPicPr>
            <a:picLocks noChangeAspect="1" noChangeArrowheads="1"/>
          </p:cNvPicPr>
          <p:nvPr/>
        </p:nvPicPr>
        <p:blipFill rotWithShape="1">
          <a:blip r:embed="rId3" cstate="print"/>
          <a:srcRect l="15412" r="13826"/>
          <a:stretch/>
        </p:blipFill>
        <p:spPr bwMode="auto">
          <a:xfrm>
            <a:off x="4323497" y="3258751"/>
            <a:ext cx="2434338" cy="2631735"/>
          </a:xfrm>
          <a:prstGeom prst="rect">
            <a:avLst/>
          </a:prstGeom>
          <a:noFill/>
        </p:spPr>
      </p:pic>
      <p:sp>
        <p:nvSpPr>
          <p:cNvPr id="5128" name="Content Placeholder 5127">
            <a:extLst>
              <a:ext uri="{FF2B5EF4-FFF2-40B4-BE49-F238E27FC236}">
                <a16:creationId xmlns:a16="http://schemas.microsoft.com/office/drawing/2014/main" xmlns="" id="{5EF1F590-A225-4F38-90F4-80DFC1BDF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4995" y="2103119"/>
            <a:ext cx="3732245" cy="4109953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rgbClr val="FFFFFF"/>
              </a:solidFill>
            </a:endParaRPr>
          </a:p>
          <a:p>
            <a:r>
              <a:rPr lang="ru-RU" dirty="0" smtClean="0">
                <a:solidFill>
                  <a:srgbClr val="FFFFFF"/>
                </a:solidFill>
              </a:rPr>
              <a:t>Многие художники посвятили  своё творчество </a:t>
            </a:r>
            <a:r>
              <a:rPr lang="ru-RU" dirty="0" err="1" smtClean="0">
                <a:solidFill>
                  <a:srgbClr val="FFFFFF"/>
                </a:solidFill>
              </a:rPr>
              <a:t>Колтушам</a:t>
            </a:r>
            <a:r>
              <a:rPr lang="ru-RU" dirty="0" smtClean="0">
                <a:solidFill>
                  <a:srgbClr val="FFFFFF"/>
                </a:solidFill>
              </a:rPr>
              <a:t> и  их окрестностям. Но особое место в этом ряду занимают рисунки и акварели ленинградской художницы </a:t>
            </a:r>
            <a:r>
              <a:rPr lang="ru-RU" dirty="0" err="1" smtClean="0">
                <a:solidFill>
                  <a:srgbClr val="FFFFFF"/>
                </a:solidFill>
              </a:rPr>
              <a:t>Клещёвой</a:t>
            </a:r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5E82CA8-AE37-4675-81D8-73A48F817C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B7B286-FE1C-4EA9-8D3D-3AE709316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996" y="642594"/>
            <a:ext cx="3732244" cy="13716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Школьный музей боевой славы.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BE0D076-E47F-4994-894A-6FB7804BDB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7" y="0"/>
            <a:ext cx="753652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B827B52D-8228-4D08-A3F2-96AF9CE4E0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7402" y="438538"/>
            <a:ext cx="6710184" cy="600206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9" name="Rectangle 31">
            <a:extLst>
              <a:ext uri="{FF2B5EF4-FFF2-40B4-BE49-F238E27FC236}">
                <a16:creationId xmlns:a16="http://schemas.microsoft.com/office/drawing/2014/main" xmlns="" id="{421D178F-18DD-427F-954F-FE699D497C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6285" y="650014"/>
            <a:ext cx="3367217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B564B65-35D4-478F-BC2E-F8257C76DD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1" r="1" b="1"/>
          <a:stretch/>
        </p:blipFill>
        <p:spPr>
          <a:xfrm rot="5400000">
            <a:off x="848139" y="921347"/>
            <a:ext cx="2945339" cy="2724407"/>
          </a:xfrm>
          <a:prstGeom prst="rect">
            <a:avLst/>
          </a:prstGeom>
        </p:spPr>
      </p:pic>
      <p:sp>
        <p:nvSpPr>
          <p:cNvPr id="40" name="Rectangle 33">
            <a:extLst>
              <a:ext uri="{FF2B5EF4-FFF2-40B4-BE49-F238E27FC236}">
                <a16:creationId xmlns:a16="http://schemas.microsoft.com/office/drawing/2014/main" xmlns="" id="{BB2DE476-3723-40FB-9EF1-AEFB3C1102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52945" y="650015"/>
            <a:ext cx="2765758" cy="21426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35">
            <a:extLst>
              <a:ext uri="{FF2B5EF4-FFF2-40B4-BE49-F238E27FC236}">
                <a16:creationId xmlns:a16="http://schemas.microsoft.com/office/drawing/2014/main" xmlns="" id="{D2505472-CF73-4049-851F-82B90F165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6286" y="4088215"/>
            <a:ext cx="3376548" cy="212485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ADC47EE-547E-4943-A3EA-3320FBC182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52946" y="2947051"/>
            <a:ext cx="2765758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90867E3D-A340-4772-B131-685ABA7180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3" r="24144"/>
          <a:stretch/>
        </p:blipFill>
        <p:spPr>
          <a:xfrm rot="5400000">
            <a:off x="1437004" y="3517687"/>
            <a:ext cx="1804121" cy="3251667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E9AC54B-AE69-415B-8A5A-278F7EEB7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4995" y="2103119"/>
            <a:ext cx="3732245" cy="410995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 </a:t>
            </a:r>
          </a:p>
          <a:p>
            <a:endParaRPr lang="ru-RU" dirty="0">
              <a:solidFill>
                <a:srgbClr val="FFFFFF"/>
              </a:solidFill>
            </a:endParaRPr>
          </a:p>
          <a:p>
            <a:r>
              <a:rPr lang="ru-RU" dirty="0" smtClean="0">
                <a:solidFill>
                  <a:srgbClr val="FFFFFF"/>
                </a:solidFill>
              </a:rPr>
              <a:t>Экспозиция   </a:t>
            </a:r>
            <a:r>
              <a:rPr lang="ru-RU" dirty="0" smtClean="0">
                <a:solidFill>
                  <a:srgbClr val="FFFFFF"/>
                </a:solidFill>
              </a:rPr>
              <a:t>школьного музея боевой славы в 2017 году перемещена  в новое здание школы, значительно расширена и дополнена новым разделом: </a:t>
            </a:r>
          </a:p>
          <a:p>
            <a:pPr algn="ctr"/>
            <a:r>
              <a:rPr lang="ru-RU" dirty="0" smtClean="0">
                <a:solidFill>
                  <a:srgbClr val="FFFFFF"/>
                </a:solidFill>
              </a:rPr>
              <a:t>«</a:t>
            </a:r>
            <a:r>
              <a:rPr lang="ru-RU" dirty="0" err="1" smtClean="0">
                <a:solidFill>
                  <a:srgbClr val="FFFFFF"/>
                </a:solidFill>
              </a:rPr>
              <a:t>Колтуши</a:t>
            </a:r>
            <a:r>
              <a:rPr lang="ru-RU" dirty="0" smtClean="0">
                <a:solidFill>
                  <a:srgbClr val="FFFFFF"/>
                </a:solidFill>
              </a:rPr>
              <a:t> – наша малая родина».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22" name="Объект 7">
            <a:extLst>
              <a:ext uri="{FF2B5EF4-FFF2-40B4-BE49-F238E27FC236}">
                <a16:creationId xmlns:a16="http://schemas.microsoft.com/office/drawing/2014/main" xmlns="" id="{A450CB26-BDE9-4176-BE54-F7AE4B53C0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3704" y="3111244"/>
            <a:ext cx="2573679" cy="257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04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DC9BBC1C-53D8-45CF-BA1B-33469AE423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4204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AECFF5A-FFE8-4387-94AB-029C2000FC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C5253AC-398C-4DEE-AC83-CB99763C3C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D21FA4-0868-4FF2-AFB9-F509981D3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189" y="612843"/>
            <a:ext cx="2247091" cy="1499738"/>
          </a:xfrm>
        </p:spPr>
        <p:txBody>
          <a:bodyPr anchor="b"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1-й </a:t>
            </a:r>
            <a:r>
              <a:rPr lang="ru-RU" sz="2400" b="1" dirty="0" err="1" smtClean="0">
                <a:solidFill>
                  <a:srgbClr val="FF0000"/>
                </a:solidFill>
              </a:rPr>
              <a:t>гв</a:t>
            </a:r>
            <a:r>
              <a:rPr lang="ru-RU" sz="2400" b="1" dirty="0" smtClean="0">
                <a:solidFill>
                  <a:srgbClr val="FF0000"/>
                </a:solidFill>
              </a:rPr>
              <a:t>. МТАП ВВС КБФ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18C3648-83C0-4CB5-8223-4BDE40CB1C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0122" y="374904"/>
            <a:ext cx="8212114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8" name="Объект 4">
            <a:extLst>
              <a:ext uri="{FF2B5EF4-FFF2-40B4-BE49-F238E27FC236}">
                <a16:creationId xmlns:a16="http://schemas.microsoft.com/office/drawing/2014/main" xmlns="" id="{25DAA0A8-F904-4679-8317-17D9EF217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7" y="1965960"/>
            <a:ext cx="8128003" cy="292608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873262AF-1C67-4856-870D-3CD0786C7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190" y="2149813"/>
            <a:ext cx="2247090" cy="4046706"/>
          </a:xfrm>
        </p:spPr>
        <p:txBody>
          <a:bodyPr>
            <a:normAutofit/>
          </a:bodyPr>
          <a:lstStyle/>
          <a:p>
            <a:endParaRPr lang="ru-RU" sz="1400" dirty="0" smtClean="0">
              <a:solidFill>
                <a:srgbClr val="FFFFFF"/>
              </a:solidFill>
            </a:endParaRPr>
          </a:p>
          <a:p>
            <a:r>
              <a:rPr lang="ru-RU" sz="1400" dirty="0" smtClean="0">
                <a:solidFill>
                  <a:srgbClr val="FFFFFF"/>
                </a:solidFill>
              </a:rPr>
              <a:t>История музея началась 23 февраля 1988 года открытием в </a:t>
            </a:r>
            <a:r>
              <a:rPr lang="ru-RU" sz="1400" dirty="0" err="1" smtClean="0">
                <a:solidFill>
                  <a:srgbClr val="FFFFFF"/>
                </a:solidFill>
              </a:rPr>
              <a:t>Колтушской</a:t>
            </a:r>
            <a:r>
              <a:rPr lang="ru-RU" sz="1400" dirty="0" smtClean="0">
                <a:solidFill>
                  <a:srgbClr val="FFFFFF"/>
                </a:solidFill>
              </a:rPr>
              <a:t> школе Музея боевой славы 1-го гвардейского минно-торпедного авиационного полка </a:t>
            </a:r>
            <a:r>
              <a:rPr lang="ru-RU" sz="1400" dirty="0" smtClean="0">
                <a:solidFill>
                  <a:srgbClr val="FFFFFF"/>
                </a:solidFill>
              </a:rPr>
              <a:t>Военно-Воздушных </a:t>
            </a:r>
            <a:r>
              <a:rPr lang="ru-RU" sz="1400" dirty="0" smtClean="0">
                <a:solidFill>
                  <a:srgbClr val="FFFFFF"/>
                </a:solidFill>
              </a:rPr>
              <a:t>сил Краснознамённого Балтийского флота.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41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666F3CA-DE62-4CC3-AF86-EB60405836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xmlns="" id="{C19FC2F1-40BC-4FE9-96C1-F962B42827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7606" y="0"/>
            <a:ext cx="583822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037D9C-33FA-43B0-8E43-D918099DE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27626"/>
            <a:ext cx="4730038" cy="171822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Экспозиция музея боевой славы размещена в трёх выставочных залах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9D13C57-CC47-4E4E-B95C-371C6BB16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538919"/>
            <a:ext cx="4730038" cy="3596880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35B236D-1826-44F1-A24C-773C24582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115771" y="282258"/>
            <a:ext cx="1846073" cy="27808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786FFB8-446C-4128-88C7-D502DF57CC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13957" y="4194827"/>
            <a:ext cx="2071742" cy="24112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Объект 4">
            <a:extLst>
              <a:ext uri="{FF2B5EF4-FFF2-40B4-BE49-F238E27FC236}">
                <a16:creationId xmlns:a16="http://schemas.microsoft.com/office/drawing/2014/main" xmlns="" id="{53ABDF15-FFB2-4289-8DDB-A9CD9432CD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" r="8752" b="-1"/>
          <a:stretch/>
        </p:blipFill>
        <p:spPr>
          <a:xfrm>
            <a:off x="8245165" y="3209731"/>
            <a:ext cx="3716680" cy="3396343"/>
          </a:xfrm>
          <a:prstGeom prst="rect">
            <a:avLst/>
          </a:prstGeom>
        </p:spPr>
      </p:pic>
      <p:pic>
        <p:nvPicPr>
          <p:cNvPr id="23" name="Объект 10">
            <a:extLst>
              <a:ext uri="{FF2B5EF4-FFF2-40B4-BE49-F238E27FC236}">
                <a16:creationId xmlns:a16="http://schemas.microsoft.com/office/drawing/2014/main" xmlns="" id="{91DF545B-069B-47F3-A46C-F622EE50E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6" r="12675" b="-3"/>
          <a:stretch/>
        </p:blipFill>
        <p:spPr>
          <a:xfrm>
            <a:off x="6013956" y="282258"/>
            <a:ext cx="3950144" cy="3749831"/>
          </a:xfrm>
          <a:custGeom>
            <a:avLst/>
            <a:gdLst>
              <a:gd name="connsiteX0" fmla="*/ 0 w 3950144"/>
              <a:gd name="connsiteY0" fmla="*/ 0 h 3749831"/>
              <a:gd name="connsiteX1" fmla="*/ 3950144 w 3950144"/>
              <a:gd name="connsiteY1" fmla="*/ 0 h 3749831"/>
              <a:gd name="connsiteX2" fmla="*/ 3950144 w 3950144"/>
              <a:gd name="connsiteY2" fmla="*/ 2780881 h 3749831"/>
              <a:gd name="connsiteX3" fmla="*/ 2071742 w 3950144"/>
              <a:gd name="connsiteY3" fmla="*/ 2780881 h 3749831"/>
              <a:gd name="connsiteX4" fmla="*/ 2071742 w 3950144"/>
              <a:gd name="connsiteY4" fmla="*/ 3749831 h 3749831"/>
              <a:gd name="connsiteX5" fmla="*/ 0 w 3950144"/>
              <a:gd name="connsiteY5" fmla="*/ 3749831 h 3749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0144" h="3749831">
                <a:moveTo>
                  <a:pt x="0" y="0"/>
                </a:moveTo>
                <a:lnTo>
                  <a:pt x="3950144" y="0"/>
                </a:lnTo>
                <a:lnTo>
                  <a:pt x="3950144" y="2780881"/>
                </a:lnTo>
                <a:lnTo>
                  <a:pt x="2071742" y="2780881"/>
                </a:lnTo>
                <a:lnTo>
                  <a:pt x="2071742" y="3749831"/>
                </a:lnTo>
                <a:lnTo>
                  <a:pt x="0" y="3749831"/>
                </a:lnTo>
                <a:close/>
              </a:path>
            </a:pathLst>
          </a:cu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9CEA2FD6-D570-48E5-AF20-09808A726A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71856" y="374904"/>
            <a:ext cx="512583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13" name="Объект 13">
            <a:extLst>
              <a:ext uri="{FF2B5EF4-FFF2-40B4-BE49-F238E27FC236}">
                <a16:creationId xmlns:a16="http://schemas.microsoft.com/office/drawing/2014/main" xmlns="" id="{53042A31-66E9-4CDB-8412-5DE03482C2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51" y="2535259"/>
            <a:ext cx="5005042" cy="375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00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373545"/>
      </a:dk2>
      <a:lt2>
        <a:srgbClr val="BCD0E0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6793CD"/>
      </a:accent6>
      <a:hlink>
        <a:srgbClr val="6B9F25"/>
      </a:hlink>
      <a:folHlink>
        <a:srgbClr val="9F6715"/>
      </a:folHlink>
    </a:clrScheme>
    <a:fontScheme name="Савон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" id="{1306E473-ED32-493B-A2D0-240A757EDD34}" vid="{913DB040-6816-4415-960D-8178C785755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354</Words>
  <Application>Microsoft Office PowerPoint</Application>
  <PresentationFormat>Произвольный</PresentationFormat>
  <Paragraphs>43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Савон</vt:lpstr>
      <vt:lpstr>      </vt:lpstr>
      <vt:lpstr>Цели урока</vt:lpstr>
      <vt:lpstr>Колтуши –  наша малая родина</vt:lpstr>
      <vt:lpstr>Акакдемик И. П. Павлов в Колтушах.</vt:lpstr>
      <vt:lpstr>Макет храма Петра и Павла в Колтушах. Архитектор Поздняков, 1839 г.</vt:lpstr>
      <vt:lpstr>Рисунки художницы Клещёвой 50-е годы</vt:lpstr>
      <vt:lpstr>Школьный музей боевой славы.</vt:lpstr>
      <vt:lpstr>1-й гв. МТАП ВВС КБФ</vt:lpstr>
      <vt:lpstr>Экспозиция музея боевой славы размещена в трёх выставочных залах</vt:lpstr>
      <vt:lpstr>Колтуши в эпицентре подготовки прорыва блокады Ленинграда.</vt:lpstr>
      <vt:lpstr>Истории Колтуш</vt:lpstr>
      <vt:lpstr>Истории Колтуш  более 500 лет.</vt:lpstr>
      <vt:lpstr>Уроки в школьном музее.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Бинарный урок по математике и обществоведе Учитель математики – Денегина О. И., учитель обществоведения = Савватейкина М. В.</vt:lpstr>
      <vt:lpstr>Бинарный урок в музее.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</dc:title>
  <dc:creator>Lenovo</dc:creator>
  <cp:lastModifiedBy>user</cp:lastModifiedBy>
  <cp:revision>15</cp:revision>
  <dcterms:created xsi:type="dcterms:W3CDTF">2019-01-17T20:15:00Z</dcterms:created>
  <dcterms:modified xsi:type="dcterms:W3CDTF">2019-01-18T12:11:37Z</dcterms:modified>
</cp:coreProperties>
</file>